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Jua" charset="1" panose="00000000000000000000"/>
      <p:regular r:id="rId10"/>
    </p:embeddedFont>
    <p:embeddedFont>
      <p:font typeface="Carelia" charset="1" panose="00000500000000000000"/>
      <p:regular r:id="rId11"/>
    </p:embeddedFont>
    <p:embeddedFont>
      <p:font typeface="Carelia Italics" charset="1" panose="00000500000000000000"/>
      <p:regular r:id="rId12"/>
    </p:embeddedFont>
    <p:embeddedFont>
      <p:font typeface="More Sugar" charset="1" panose="00000000000000000000"/>
      <p:regular r:id="rId13"/>
    </p:embeddedFont>
    <p:embeddedFont>
      <p:font typeface="More Sugar Thin" charset="1" panose="00000000000000000000"/>
      <p:regular r:id="rId14"/>
    </p:embeddedFont>
    <p:embeddedFont>
      <p:font typeface="Open Sans" charset="1" panose="020B0606030504020204"/>
      <p:regular r:id="rId15"/>
    </p:embeddedFont>
    <p:embeddedFont>
      <p:font typeface="Open Sans Bold" charset="1" panose="020B0806030504020204"/>
      <p:regular r:id="rId16"/>
    </p:embeddedFont>
    <p:embeddedFont>
      <p:font typeface="Open Sans Italics" charset="1" panose="020B0606030504020204"/>
      <p:regular r:id="rId17"/>
    </p:embeddedFont>
    <p:embeddedFont>
      <p:font typeface="Open Sans Bold Italics" charset="1" panose="020B0806030504020204"/>
      <p:regular r:id="rId18"/>
    </p:embeddedFont>
    <p:embeddedFont>
      <p:font typeface="Open Sans Light" charset="1" panose="020B0306030504020204"/>
      <p:regular r:id="rId19"/>
    </p:embeddedFont>
    <p:embeddedFont>
      <p:font typeface="Open Sans Light Italics" charset="1" panose="020B0306030504020204"/>
      <p:regular r:id="rId20"/>
    </p:embeddedFont>
    <p:embeddedFont>
      <p:font typeface="Open Sans Ultra-Bold" charset="1" panose="00000000000000000000"/>
      <p:regular r:id="rId21"/>
    </p:embeddedFont>
    <p:embeddedFont>
      <p:font typeface="Open Sans Ultra-Bold Italics" charset="1" panose="00000000000000000000"/>
      <p:regular r:id="rId22"/>
    </p:embeddedFont>
    <p:embeddedFont>
      <p:font typeface="Dosis" charset="1" panose="02010503020202060003"/>
      <p:regular r:id="rId23"/>
    </p:embeddedFont>
    <p:embeddedFont>
      <p:font typeface="Dosis Bold" charset="1" panose="02010803020202060003"/>
      <p:regular r:id="rId24"/>
    </p:embeddedFont>
    <p:embeddedFont>
      <p:font typeface="Dosis Extra-Light" charset="1" panose="02010203020202060003"/>
      <p:regular r:id="rId25"/>
    </p:embeddedFont>
    <p:embeddedFont>
      <p:font typeface="Dosis Light" charset="1" panose="02010803020202060003"/>
      <p:regular r:id="rId26"/>
    </p:embeddedFont>
    <p:embeddedFont>
      <p:font typeface="Dosis Medium" charset="1" panose="02010603020202060003"/>
      <p:regular r:id="rId27"/>
    </p:embeddedFont>
    <p:embeddedFont>
      <p:font typeface="Dosis Semi-Bold" charset="1" panose="02010703020202060003"/>
      <p:regular r:id="rId28"/>
    </p:embeddedFont>
    <p:embeddedFont>
      <p:font typeface="Dosis Ultra-Bold" charset="1" panose="020109030202020600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3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627051" y="9429744"/>
            <a:ext cx="3500462" cy="857256"/>
          </a:xfrm>
          <a:custGeom>
            <a:avLst/>
            <a:gdLst/>
            <a:ahLst/>
            <a:cxnLst/>
            <a:rect r="r" b="b" t="t" l="l"/>
            <a:pathLst>
              <a:path h="857256" w="3500462">
                <a:moveTo>
                  <a:pt x="0" y="0"/>
                </a:moveTo>
                <a:lnTo>
                  <a:pt x="3500462" y="0"/>
                </a:lnTo>
                <a:lnTo>
                  <a:pt x="3500462" y="857256"/>
                </a:lnTo>
                <a:lnTo>
                  <a:pt x="0" y="857256"/>
                </a:lnTo>
                <a:lnTo>
                  <a:pt x="0" y="0"/>
                </a:lnTo>
                <a:close/>
              </a:path>
            </a:pathLst>
          </a:custGeom>
          <a:blipFill>
            <a:blip r:embed="rId2"/>
            <a:stretch>
              <a:fillRect l="-49" t="0" r="-49" b="0"/>
            </a:stretch>
          </a:blipFill>
        </p:spPr>
      </p:sp>
      <p:sp>
        <p:nvSpPr>
          <p:cNvPr name="Freeform 3" id="3"/>
          <p:cNvSpPr/>
          <p:nvPr/>
        </p:nvSpPr>
        <p:spPr>
          <a:xfrm flipH="false" flipV="false" rot="0">
            <a:off x="0" y="0"/>
            <a:ext cx="6971935" cy="10287000"/>
          </a:xfrm>
          <a:custGeom>
            <a:avLst/>
            <a:gdLst/>
            <a:ahLst/>
            <a:cxnLst/>
            <a:rect r="r" b="b" t="t" l="l"/>
            <a:pathLst>
              <a:path h="10287000" w="6971935">
                <a:moveTo>
                  <a:pt x="0" y="0"/>
                </a:moveTo>
                <a:lnTo>
                  <a:pt x="6971935" y="0"/>
                </a:lnTo>
                <a:lnTo>
                  <a:pt x="6971935" y="10287000"/>
                </a:lnTo>
                <a:lnTo>
                  <a:pt x="0" y="10287000"/>
                </a:lnTo>
                <a:lnTo>
                  <a:pt x="0" y="0"/>
                </a:lnTo>
                <a:close/>
              </a:path>
            </a:pathLst>
          </a:custGeom>
          <a:blipFill>
            <a:blip r:embed="rId3"/>
            <a:stretch>
              <a:fillRect l="-24921" t="0" r="-22627" b="0"/>
            </a:stretch>
          </a:blipFill>
        </p:spPr>
      </p:sp>
      <p:sp>
        <p:nvSpPr>
          <p:cNvPr name="TextBox 4" id="4"/>
          <p:cNvSpPr txBox="true"/>
          <p:nvPr/>
        </p:nvSpPr>
        <p:spPr>
          <a:xfrm rot="0">
            <a:off x="4453586" y="3139076"/>
            <a:ext cx="16579240" cy="1500505"/>
          </a:xfrm>
          <a:prstGeom prst="rect">
            <a:avLst/>
          </a:prstGeom>
        </p:spPr>
        <p:txBody>
          <a:bodyPr anchor="t" rtlCol="false" tIns="0" lIns="0" bIns="0" rIns="0">
            <a:spAutoFit/>
          </a:bodyPr>
          <a:lstStyle/>
          <a:p>
            <a:pPr algn="ctr">
              <a:lnSpc>
                <a:spcPts val="6020"/>
              </a:lnSpc>
            </a:pPr>
            <a:r>
              <a:rPr lang="en-US" sz="4300">
                <a:solidFill>
                  <a:srgbClr val="01070A"/>
                </a:solidFill>
                <a:latin typeface="Carelia"/>
              </a:rPr>
              <a:t>Firebase for Homicide and Violent Crime</a:t>
            </a:r>
          </a:p>
          <a:p>
            <a:pPr algn="ctr">
              <a:lnSpc>
                <a:spcPts val="6020"/>
              </a:lnSpc>
            </a:pPr>
          </a:p>
        </p:txBody>
      </p:sp>
      <p:sp>
        <p:nvSpPr>
          <p:cNvPr name="TextBox 5" id="5"/>
          <p:cNvSpPr txBox="true"/>
          <p:nvPr/>
        </p:nvSpPr>
        <p:spPr>
          <a:xfrm rot="0">
            <a:off x="7460231" y="1656147"/>
            <a:ext cx="10277529" cy="1193800"/>
          </a:xfrm>
          <a:prstGeom prst="rect">
            <a:avLst/>
          </a:prstGeom>
        </p:spPr>
        <p:txBody>
          <a:bodyPr anchor="t" rtlCol="false" tIns="0" lIns="0" bIns="0" rIns="0">
            <a:spAutoFit/>
          </a:bodyPr>
          <a:lstStyle/>
          <a:p>
            <a:pPr algn="ctr" marL="0" indent="0" lvl="0">
              <a:lnSpc>
                <a:spcPts val="9799"/>
              </a:lnSpc>
            </a:pPr>
            <a:r>
              <a:rPr lang="en-US" sz="6999">
                <a:solidFill>
                  <a:srgbClr val="01070A"/>
                </a:solidFill>
                <a:latin typeface="Carelia"/>
              </a:rPr>
              <a:t>Final Project</a:t>
            </a:r>
          </a:p>
        </p:txBody>
      </p:sp>
      <p:sp>
        <p:nvSpPr>
          <p:cNvPr name="TextBox 6" id="6"/>
          <p:cNvSpPr txBox="true"/>
          <p:nvPr/>
        </p:nvSpPr>
        <p:spPr>
          <a:xfrm rot="0">
            <a:off x="3855711" y="5587498"/>
            <a:ext cx="17486570" cy="2089150"/>
          </a:xfrm>
          <a:prstGeom prst="rect">
            <a:avLst/>
          </a:prstGeom>
        </p:spPr>
        <p:txBody>
          <a:bodyPr anchor="t" rtlCol="false" tIns="0" lIns="0" bIns="0" rIns="0">
            <a:spAutoFit/>
          </a:bodyPr>
          <a:lstStyle/>
          <a:p>
            <a:pPr algn="ctr">
              <a:lnSpc>
                <a:spcPts val="5599"/>
              </a:lnSpc>
            </a:pPr>
            <a:r>
              <a:rPr lang="en-US" sz="3999">
                <a:solidFill>
                  <a:srgbClr val="FF3131"/>
                </a:solidFill>
                <a:latin typeface="Carelia"/>
              </a:rPr>
              <a:t>BDAT 1004</a:t>
            </a:r>
          </a:p>
          <a:p>
            <a:pPr algn="ctr">
              <a:lnSpc>
                <a:spcPts val="5599"/>
              </a:lnSpc>
            </a:pPr>
            <a:r>
              <a:rPr lang="en-US" sz="3999">
                <a:solidFill>
                  <a:srgbClr val="FF3131"/>
                </a:solidFill>
                <a:latin typeface="Carelia"/>
              </a:rPr>
              <a:t>Final Project Presentation</a:t>
            </a:r>
          </a:p>
          <a:p>
            <a:pPr algn="ctr">
              <a:lnSpc>
                <a:spcPts val="5599"/>
              </a:lnSpc>
            </a:pPr>
            <a:r>
              <a:rPr lang="en-US" sz="3999">
                <a:solidFill>
                  <a:srgbClr val="FF3131"/>
                </a:solidFill>
                <a:latin typeface="Carelia"/>
              </a:rPr>
              <a:t>(Group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684675" y="889941"/>
            <a:ext cx="16642692" cy="8368359"/>
          </a:xfrm>
          <a:custGeom>
            <a:avLst/>
            <a:gdLst/>
            <a:ahLst/>
            <a:cxnLst/>
            <a:rect r="r" b="b" t="t" l="l"/>
            <a:pathLst>
              <a:path h="8368359" w="16642692">
                <a:moveTo>
                  <a:pt x="0" y="0"/>
                </a:moveTo>
                <a:lnTo>
                  <a:pt x="16642691" y="0"/>
                </a:lnTo>
                <a:lnTo>
                  <a:pt x="16642691" y="8368359"/>
                </a:lnTo>
                <a:lnTo>
                  <a:pt x="0" y="8368359"/>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00022" y="4114339"/>
            <a:ext cx="9931470" cy="2564125"/>
          </a:xfrm>
          <a:custGeom>
            <a:avLst/>
            <a:gdLst/>
            <a:ahLst/>
            <a:cxnLst/>
            <a:rect r="r" b="b" t="t" l="l"/>
            <a:pathLst>
              <a:path h="2564125" w="9931470">
                <a:moveTo>
                  <a:pt x="0" y="0"/>
                </a:moveTo>
                <a:lnTo>
                  <a:pt x="9931471" y="0"/>
                </a:lnTo>
                <a:lnTo>
                  <a:pt x="9931471" y="2564125"/>
                </a:lnTo>
                <a:lnTo>
                  <a:pt x="0" y="2564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87963" y="4454566"/>
            <a:ext cx="9155589" cy="1874146"/>
          </a:xfrm>
          <a:prstGeom prst="rect">
            <a:avLst/>
          </a:prstGeom>
        </p:spPr>
        <p:txBody>
          <a:bodyPr anchor="t" rtlCol="false" tIns="0" lIns="0" bIns="0" rIns="0">
            <a:spAutoFit/>
          </a:bodyPr>
          <a:lstStyle/>
          <a:p>
            <a:pPr algn="ctr">
              <a:lnSpc>
                <a:spcPts val="6528"/>
              </a:lnSpc>
            </a:pPr>
            <a:r>
              <a:rPr lang="en-US" sz="6800">
                <a:solidFill>
                  <a:srgbClr val="1D6193"/>
                </a:solidFill>
                <a:latin typeface="Jua"/>
              </a:rPr>
              <a:t>RUN THE APPLICATION (BONUS)</a:t>
            </a:r>
          </a:p>
        </p:txBody>
      </p:sp>
      <p:sp>
        <p:nvSpPr>
          <p:cNvPr name="Freeform 4" id="4"/>
          <p:cNvSpPr/>
          <p:nvPr/>
        </p:nvSpPr>
        <p:spPr>
          <a:xfrm flipH="false" flipV="false" rot="0">
            <a:off x="15972863" y="7791877"/>
            <a:ext cx="1885377" cy="2495123"/>
          </a:xfrm>
          <a:custGeom>
            <a:avLst/>
            <a:gdLst/>
            <a:ahLst/>
            <a:cxnLst/>
            <a:rect r="r" b="b" t="t" l="l"/>
            <a:pathLst>
              <a:path h="2495123" w="1885377">
                <a:moveTo>
                  <a:pt x="0" y="0"/>
                </a:moveTo>
                <a:lnTo>
                  <a:pt x="1885377" y="0"/>
                </a:lnTo>
                <a:lnTo>
                  <a:pt x="1885377" y="2495123"/>
                </a:lnTo>
                <a:lnTo>
                  <a:pt x="0" y="2495123"/>
                </a:lnTo>
                <a:lnTo>
                  <a:pt x="0" y="0"/>
                </a:lnTo>
                <a:close/>
              </a:path>
            </a:pathLst>
          </a:custGeom>
          <a:blipFill>
            <a:blip r:embed="rId4"/>
            <a:stretch>
              <a:fillRect l="0" t="0" r="0" b="0"/>
            </a:stretch>
          </a:blipFill>
        </p:spPr>
      </p:sp>
      <p:sp>
        <p:nvSpPr>
          <p:cNvPr name="Freeform 5" id="5"/>
          <p:cNvSpPr/>
          <p:nvPr/>
        </p:nvSpPr>
        <p:spPr>
          <a:xfrm flipH="false" flipV="false" rot="0">
            <a:off x="353920" y="411909"/>
            <a:ext cx="1885377" cy="2495123"/>
          </a:xfrm>
          <a:custGeom>
            <a:avLst/>
            <a:gdLst/>
            <a:ahLst/>
            <a:cxnLst/>
            <a:rect r="r" b="b" t="t" l="l"/>
            <a:pathLst>
              <a:path h="2495123" w="1885377">
                <a:moveTo>
                  <a:pt x="0" y="0"/>
                </a:moveTo>
                <a:lnTo>
                  <a:pt x="1885377" y="0"/>
                </a:lnTo>
                <a:lnTo>
                  <a:pt x="1885377" y="2495122"/>
                </a:lnTo>
                <a:lnTo>
                  <a:pt x="0" y="2495122"/>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214194" y="641145"/>
            <a:ext cx="17802140" cy="9335268"/>
          </a:xfrm>
          <a:custGeom>
            <a:avLst/>
            <a:gdLst/>
            <a:ahLst/>
            <a:cxnLst/>
            <a:rect r="r" b="b" t="t" l="l"/>
            <a:pathLst>
              <a:path h="9335268" w="17802140">
                <a:moveTo>
                  <a:pt x="0" y="0"/>
                </a:moveTo>
                <a:lnTo>
                  <a:pt x="17802139" y="0"/>
                </a:lnTo>
                <a:lnTo>
                  <a:pt x="17802139" y="9335269"/>
                </a:lnTo>
                <a:lnTo>
                  <a:pt x="0" y="9335269"/>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510002" y="234321"/>
            <a:ext cx="18798002" cy="9596012"/>
          </a:xfrm>
          <a:custGeom>
            <a:avLst/>
            <a:gdLst/>
            <a:ahLst/>
            <a:cxnLst/>
            <a:rect r="r" b="b" t="t" l="l"/>
            <a:pathLst>
              <a:path h="9596012" w="18798002">
                <a:moveTo>
                  <a:pt x="0" y="0"/>
                </a:moveTo>
                <a:lnTo>
                  <a:pt x="18798002" y="0"/>
                </a:lnTo>
                <a:lnTo>
                  <a:pt x="18798002" y="9596012"/>
                </a:lnTo>
                <a:lnTo>
                  <a:pt x="0" y="9596012"/>
                </a:lnTo>
                <a:lnTo>
                  <a:pt x="0" y="0"/>
                </a:lnTo>
                <a:close/>
              </a:path>
            </a:pathLst>
          </a:custGeom>
          <a:blipFill>
            <a:blip r:embed="rId4"/>
            <a:stretch>
              <a:fillRect l="-2672" t="0" r="-4583" b="-459"/>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00022" y="4114339"/>
            <a:ext cx="9931470" cy="2564125"/>
          </a:xfrm>
          <a:custGeom>
            <a:avLst/>
            <a:gdLst/>
            <a:ahLst/>
            <a:cxnLst/>
            <a:rect r="r" b="b" t="t" l="l"/>
            <a:pathLst>
              <a:path h="2564125" w="9931470">
                <a:moveTo>
                  <a:pt x="0" y="0"/>
                </a:moveTo>
                <a:lnTo>
                  <a:pt x="9931471" y="0"/>
                </a:lnTo>
                <a:lnTo>
                  <a:pt x="9931471" y="2564125"/>
                </a:lnTo>
                <a:lnTo>
                  <a:pt x="0" y="2564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87963" y="4838995"/>
            <a:ext cx="9155589" cy="1105288"/>
          </a:xfrm>
          <a:prstGeom prst="rect">
            <a:avLst/>
          </a:prstGeom>
        </p:spPr>
        <p:txBody>
          <a:bodyPr anchor="t" rtlCol="false" tIns="0" lIns="0" bIns="0" rIns="0">
            <a:spAutoFit/>
          </a:bodyPr>
          <a:lstStyle/>
          <a:p>
            <a:pPr algn="ctr">
              <a:lnSpc>
                <a:spcPts val="6912"/>
              </a:lnSpc>
            </a:pPr>
            <a:r>
              <a:rPr lang="en-US" sz="7200">
                <a:solidFill>
                  <a:srgbClr val="1D6193"/>
                </a:solidFill>
                <a:latin typeface="Jua"/>
              </a:rPr>
              <a:t>HOME PAGE</a:t>
            </a:r>
          </a:p>
        </p:txBody>
      </p:sp>
      <p:sp>
        <p:nvSpPr>
          <p:cNvPr name="Freeform 4" id="4"/>
          <p:cNvSpPr/>
          <p:nvPr/>
        </p:nvSpPr>
        <p:spPr>
          <a:xfrm flipH="false" flipV="false" rot="0">
            <a:off x="15972863" y="7791877"/>
            <a:ext cx="1885377" cy="2495123"/>
          </a:xfrm>
          <a:custGeom>
            <a:avLst/>
            <a:gdLst/>
            <a:ahLst/>
            <a:cxnLst/>
            <a:rect r="r" b="b" t="t" l="l"/>
            <a:pathLst>
              <a:path h="2495123" w="1885377">
                <a:moveTo>
                  <a:pt x="0" y="0"/>
                </a:moveTo>
                <a:lnTo>
                  <a:pt x="1885377" y="0"/>
                </a:lnTo>
                <a:lnTo>
                  <a:pt x="1885377" y="2495123"/>
                </a:lnTo>
                <a:lnTo>
                  <a:pt x="0" y="2495123"/>
                </a:lnTo>
                <a:lnTo>
                  <a:pt x="0" y="0"/>
                </a:lnTo>
                <a:close/>
              </a:path>
            </a:pathLst>
          </a:custGeom>
          <a:blipFill>
            <a:blip r:embed="rId4"/>
            <a:stretch>
              <a:fillRect l="0" t="0" r="0" b="0"/>
            </a:stretch>
          </a:blipFill>
        </p:spPr>
      </p:sp>
      <p:sp>
        <p:nvSpPr>
          <p:cNvPr name="Freeform 5" id="5"/>
          <p:cNvSpPr/>
          <p:nvPr/>
        </p:nvSpPr>
        <p:spPr>
          <a:xfrm flipH="false" flipV="false" rot="0">
            <a:off x="353920" y="411909"/>
            <a:ext cx="1885377" cy="2495123"/>
          </a:xfrm>
          <a:custGeom>
            <a:avLst/>
            <a:gdLst/>
            <a:ahLst/>
            <a:cxnLst/>
            <a:rect r="r" b="b" t="t" l="l"/>
            <a:pathLst>
              <a:path h="2495123" w="1885377">
                <a:moveTo>
                  <a:pt x="0" y="0"/>
                </a:moveTo>
                <a:lnTo>
                  <a:pt x="1885377" y="0"/>
                </a:lnTo>
                <a:lnTo>
                  <a:pt x="1885377" y="2495122"/>
                </a:lnTo>
                <a:lnTo>
                  <a:pt x="0" y="2495122"/>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286082" y="382369"/>
            <a:ext cx="17715835" cy="9522261"/>
          </a:xfrm>
          <a:custGeom>
            <a:avLst/>
            <a:gdLst/>
            <a:ahLst/>
            <a:cxnLst/>
            <a:rect r="r" b="b" t="t" l="l"/>
            <a:pathLst>
              <a:path h="9522261" w="17715835">
                <a:moveTo>
                  <a:pt x="0" y="0"/>
                </a:moveTo>
                <a:lnTo>
                  <a:pt x="17715836" y="0"/>
                </a:lnTo>
                <a:lnTo>
                  <a:pt x="17715836" y="9522262"/>
                </a:lnTo>
                <a:lnTo>
                  <a:pt x="0" y="9522262"/>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430297" y="437193"/>
            <a:ext cx="17512282" cy="9458457"/>
          </a:xfrm>
          <a:custGeom>
            <a:avLst/>
            <a:gdLst/>
            <a:ahLst/>
            <a:cxnLst/>
            <a:rect r="r" b="b" t="t" l="l"/>
            <a:pathLst>
              <a:path h="9458457" w="17512282">
                <a:moveTo>
                  <a:pt x="0" y="0"/>
                </a:moveTo>
                <a:lnTo>
                  <a:pt x="17512282" y="0"/>
                </a:lnTo>
                <a:lnTo>
                  <a:pt x="17512282" y="9458456"/>
                </a:lnTo>
                <a:lnTo>
                  <a:pt x="0" y="9458456"/>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419343" y="440365"/>
            <a:ext cx="17607030" cy="9491290"/>
          </a:xfrm>
          <a:custGeom>
            <a:avLst/>
            <a:gdLst/>
            <a:ahLst/>
            <a:cxnLst/>
            <a:rect r="r" b="b" t="t" l="l"/>
            <a:pathLst>
              <a:path h="9491290" w="17607030">
                <a:moveTo>
                  <a:pt x="0" y="0"/>
                </a:moveTo>
                <a:lnTo>
                  <a:pt x="17607030" y="0"/>
                </a:lnTo>
                <a:lnTo>
                  <a:pt x="17607030" y="9491289"/>
                </a:lnTo>
                <a:lnTo>
                  <a:pt x="0" y="9491289"/>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00022" y="4114339"/>
            <a:ext cx="9931470" cy="2564125"/>
          </a:xfrm>
          <a:custGeom>
            <a:avLst/>
            <a:gdLst/>
            <a:ahLst/>
            <a:cxnLst/>
            <a:rect r="r" b="b" t="t" l="l"/>
            <a:pathLst>
              <a:path h="2564125" w="9931470">
                <a:moveTo>
                  <a:pt x="0" y="0"/>
                </a:moveTo>
                <a:lnTo>
                  <a:pt x="9931471" y="0"/>
                </a:lnTo>
                <a:lnTo>
                  <a:pt x="9931471" y="2564125"/>
                </a:lnTo>
                <a:lnTo>
                  <a:pt x="0" y="2564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87963" y="4838995"/>
            <a:ext cx="9155589" cy="1105288"/>
          </a:xfrm>
          <a:prstGeom prst="rect">
            <a:avLst/>
          </a:prstGeom>
        </p:spPr>
        <p:txBody>
          <a:bodyPr anchor="t" rtlCol="false" tIns="0" lIns="0" bIns="0" rIns="0">
            <a:spAutoFit/>
          </a:bodyPr>
          <a:lstStyle/>
          <a:p>
            <a:pPr algn="ctr">
              <a:lnSpc>
                <a:spcPts val="6912"/>
              </a:lnSpc>
            </a:pPr>
            <a:r>
              <a:rPr lang="en-US" sz="7200">
                <a:solidFill>
                  <a:srgbClr val="1D6193"/>
                </a:solidFill>
                <a:latin typeface="Jua"/>
              </a:rPr>
              <a:t>DASHBOARD</a:t>
            </a:r>
          </a:p>
        </p:txBody>
      </p:sp>
      <p:sp>
        <p:nvSpPr>
          <p:cNvPr name="Freeform 4" id="4"/>
          <p:cNvSpPr/>
          <p:nvPr/>
        </p:nvSpPr>
        <p:spPr>
          <a:xfrm flipH="false" flipV="false" rot="0">
            <a:off x="15972863" y="7791877"/>
            <a:ext cx="1885377" cy="2495123"/>
          </a:xfrm>
          <a:custGeom>
            <a:avLst/>
            <a:gdLst/>
            <a:ahLst/>
            <a:cxnLst/>
            <a:rect r="r" b="b" t="t" l="l"/>
            <a:pathLst>
              <a:path h="2495123" w="1885377">
                <a:moveTo>
                  <a:pt x="0" y="0"/>
                </a:moveTo>
                <a:lnTo>
                  <a:pt x="1885377" y="0"/>
                </a:lnTo>
                <a:lnTo>
                  <a:pt x="1885377" y="2495123"/>
                </a:lnTo>
                <a:lnTo>
                  <a:pt x="0" y="2495123"/>
                </a:lnTo>
                <a:lnTo>
                  <a:pt x="0" y="0"/>
                </a:lnTo>
                <a:close/>
              </a:path>
            </a:pathLst>
          </a:custGeom>
          <a:blipFill>
            <a:blip r:embed="rId4"/>
            <a:stretch>
              <a:fillRect l="0" t="0" r="0" b="0"/>
            </a:stretch>
          </a:blipFill>
        </p:spPr>
      </p:sp>
      <p:sp>
        <p:nvSpPr>
          <p:cNvPr name="Freeform 5" id="5"/>
          <p:cNvSpPr/>
          <p:nvPr/>
        </p:nvSpPr>
        <p:spPr>
          <a:xfrm flipH="false" flipV="false" rot="0">
            <a:off x="353920" y="411909"/>
            <a:ext cx="1885377" cy="2495123"/>
          </a:xfrm>
          <a:custGeom>
            <a:avLst/>
            <a:gdLst/>
            <a:ahLst/>
            <a:cxnLst/>
            <a:rect r="r" b="b" t="t" l="l"/>
            <a:pathLst>
              <a:path h="2495123" w="1885377">
                <a:moveTo>
                  <a:pt x="0" y="0"/>
                </a:moveTo>
                <a:lnTo>
                  <a:pt x="1885377" y="0"/>
                </a:lnTo>
                <a:lnTo>
                  <a:pt x="1885377" y="2495122"/>
                </a:lnTo>
                <a:lnTo>
                  <a:pt x="0" y="2495122"/>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385125" y="666599"/>
            <a:ext cx="17374630" cy="9338864"/>
          </a:xfrm>
          <a:custGeom>
            <a:avLst/>
            <a:gdLst/>
            <a:ahLst/>
            <a:cxnLst/>
            <a:rect r="r" b="b" t="t" l="l"/>
            <a:pathLst>
              <a:path h="9338864" w="17374630">
                <a:moveTo>
                  <a:pt x="0" y="0"/>
                </a:moveTo>
                <a:lnTo>
                  <a:pt x="17374630" y="0"/>
                </a:lnTo>
                <a:lnTo>
                  <a:pt x="17374630" y="9338864"/>
                </a:lnTo>
                <a:lnTo>
                  <a:pt x="0" y="9338864"/>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1428" y="2540796"/>
            <a:ext cx="3198296" cy="6137424"/>
            <a:chOff x="0" y="0"/>
            <a:chExt cx="1363637" cy="2616774"/>
          </a:xfrm>
        </p:grpSpPr>
        <p:sp>
          <p:nvSpPr>
            <p:cNvPr name="Freeform 3" id="3"/>
            <p:cNvSpPr/>
            <p:nvPr/>
          </p:nvSpPr>
          <p:spPr>
            <a:xfrm flipH="false" flipV="false" rot="0">
              <a:off x="0" y="0"/>
              <a:ext cx="1363637" cy="2616774"/>
            </a:xfrm>
            <a:custGeom>
              <a:avLst/>
              <a:gdLst/>
              <a:ahLst/>
              <a:cxnLst/>
              <a:rect r="r" b="b" t="t" l="l"/>
              <a:pathLst>
                <a:path h="2616774" w="1363637">
                  <a:moveTo>
                    <a:pt x="75040" y="0"/>
                  </a:moveTo>
                  <a:lnTo>
                    <a:pt x="1288597" y="0"/>
                  </a:lnTo>
                  <a:cubicBezTo>
                    <a:pt x="1330041" y="0"/>
                    <a:pt x="1363637" y="33596"/>
                    <a:pt x="1363637" y="75040"/>
                  </a:cubicBezTo>
                  <a:lnTo>
                    <a:pt x="1363637" y="2541734"/>
                  </a:lnTo>
                  <a:cubicBezTo>
                    <a:pt x="1363637" y="2583177"/>
                    <a:pt x="1330041" y="2616774"/>
                    <a:pt x="1288597" y="2616774"/>
                  </a:cubicBezTo>
                  <a:lnTo>
                    <a:pt x="75040" y="2616774"/>
                  </a:lnTo>
                  <a:cubicBezTo>
                    <a:pt x="33596" y="2616774"/>
                    <a:pt x="0" y="2583177"/>
                    <a:pt x="0" y="2541734"/>
                  </a:cubicBezTo>
                  <a:lnTo>
                    <a:pt x="0" y="75040"/>
                  </a:lnTo>
                  <a:cubicBezTo>
                    <a:pt x="0" y="33596"/>
                    <a:pt x="33596" y="0"/>
                    <a:pt x="75040" y="0"/>
                  </a:cubicBezTo>
                  <a:close/>
                </a:path>
              </a:pathLst>
            </a:custGeom>
            <a:gradFill rotWithShape="true">
              <a:gsLst>
                <a:gs pos="0">
                  <a:srgbClr val="CDFFD8">
                    <a:alpha val="100000"/>
                  </a:srgbClr>
                </a:gs>
                <a:gs pos="100000">
                  <a:srgbClr val="94B9FF">
                    <a:alpha val="100000"/>
                  </a:srgbClr>
                </a:gs>
              </a:gsLst>
              <a:lin ang="0"/>
            </a:gradFill>
            <a:ln w="38100" cap="rnd">
              <a:solidFill>
                <a:srgbClr val="000000"/>
              </a:solidFill>
              <a:prstDash val="solid"/>
              <a:round/>
            </a:ln>
          </p:spPr>
        </p:sp>
        <p:sp>
          <p:nvSpPr>
            <p:cNvPr name="TextBox 4" id="4"/>
            <p:cNvSpPr txBox="true"/>
            <p:nvPr/>
          </p:nvSpPr>
          <p:spPr>
            <a:xfrm>
              <a:off x="0" y="-47625"/>
              <a:ext cx="1363637" cy="2664399"/>
            </a:xfrm>
            <a:prstGeom prst="rect">
              <a:avLst/>
            </a:prstGeom>
          </p:spPr>
          <p:txBody>
            <a:bodyPr anchor="ctr" rtlCol="false" tIns="50800" lIns="50800" bIns="50800" rIns="50800"/>
            <a:lstStyle/>
            <a:p>
              <a:pPr algn="ctr">
                <a:lnSpc>
                  <a:spcPts val="3210"/>
                </a:lnSpc>
              </a:pPr>
            </a:p>
          </p:txBody>
        </p:sp>
      </p:grpSp>
      <p:grpSp>
        <p:nvGrpSpPr>
          <p:cNvPr name="Group 5" id="5"/>
          <p:cNvGrpSpPr/>
          <p:nvPr/>
        </p:nvGrpSpPr>
        <p:grpSpPr>
          <a:xfrm rot="0">
            <a:off x="3694050" y="2540796"/>
            <a:ext cx="3255088" cy="6137424"/>
            <a:chOff x="0" y="0"/>
            <a:chExt cx="1387851" cy="2616774"/>
          </a:xfrm>
        </p:grpSpPr>
        <p:sp>
          <p:nvSpPr>
            <p:cNvPr name="Freeform 6" id="6"/>
            <p:cNvSpPr/>
            <p:nvPr/>
          </p:nvSpPr>
          <p:spPr>
            <a:xfrm flipH="false" flipV="false" rot="0">
              <a:off x="0" y="0"/>
              <a:ext cx="1387851" cy="2616774"/>
            </a:xfrm>
            <a:custGeom>
              <a:avLst/>
              <a:gdLst/>
              <a:ahLst/>
              <a:cxnLst/>
              <a:rect r="r" b="b" t="t" l="l"/>
              <a:pathLst>
                <a:path h="2616774" w="1387851">
                  <a:moveTo>
                    <a:pt x="73731" y="0"/>
                  </a:moveTo>
                  <a:lnTo>
                    <a:pt x="1314120" y="0"/>
                  </a:lnTo>
                  <a:cubicBezTo>
                    <a:pt x="1333675" y="0"/>
                    <a:pt x="1352428" y="7768"/>
                    <a:pt x="1366256" y="21595"/>
                  </a:cubicBezTo>
                  <a:cubicBezTo>
                    <a:pt x="1380083" y="35422"/>
                    <a:pt x="1387851" y="54176"/>
                    <a:pt x="1387851" y="73731"/>
                  </a:cubicBezTo>
                  <a:lnTo>
                    <a:pt x="1387851" y="2543043"/>
                  </a:lnTo>
                  <a:cubicBezTo>
                    <a:pt x="1387851" y="2583763"/>
                    <a:pt x="1354841" y="2616774"/>
                    <a:pt x="1314120" y="2616774"/>
                  </a:cubicBezTo>
                  <a:lnTo>
                    <a:pt x="73731" y="2616774"/>
                  </a:lnTo>
                  <a:cubicBezTo>
                    <a:pt x="54176" y="2616774"/>
                    <a:pt x="35422" y="2609006"/>
                    <a:pt x="21595" y="2595179"/>
                  </a:cubicBezTo>
                  <a:cubicBezTo>
                    <a:pt x="7768" y="2581352"/>
                    <a:pt x="0" y="2562598"/>
                    <a:pt x="0" y="2543043"/>
                  </a:cubicBezTo>
                  <a:lnTo>
                    <a:pt x="0" y="73731"/>
                  </a:lnTo>
                  <a:cubicBezTo>
                    <a:pt x="0" y="54176"/>
                    <a:pt x="7768" y="35422"/>
                    <a:pt x="21595" y="21595"/>
                  </a:cubicBezTo>
                  <a:cubicBezTo>
                    <a:pt x="35422" y="7768"/>
                    <a:pt x="54176" y="0"/>
                    <a:pt x="73731" y="0"/>
                  </a:cubicBezTo>
                  <a:close/>
                </a:path>
              </a:pathLst>
            </a:custGeom>
            <a:gradFill rotWithShape="true">
              <a:gsLst>
                <a:gs pos="0">
                  <a:srgbClr val="0CC0DF">
                    <a:alpha val="100000"/>
                  </a:srgbClr>
                </a:gs>
                <a:gs pos="100000">
                  <a:srgbClr val="FFDE59">
                    <a:alpha val="100000"/>
                  </a:srgbClr>
                </a:gs>
              </a:gsLst>
              <a:lin ang="0"/>
            </a:gradFill>
            <a:ln w="38100" cap="rnd">
              <a:solidFill>
                <a:srgbClr val="000000"/>
              </a:solidFill>
              <a:prstDash val="solid"/>
              <a:round/>
            </a:ln>
          </p:spPr>
        </p:sp>
        <p:sp>
          <p:nvSpPr>
            <p:cNvPr name="TextBox 7" id="7"/>
            <p:cNvSpPr txBox="true"/>
            <p:nvPr/>
          </p:nvSpPr>
          <p:spPr>
            <a:xfrm>
              <a:off x="0" y="-47625"/>
              <a:ext cx="1387851" cy="2664399"/>
            </a:xfrm>
            <a:prstGeom prst="rect">
              <a:avLst/>
            </a:prstGeom>
          </p:spPr>
          <p:txBody>
            <a:bodyPr anchor="ctr" rtlCol="false" tIns="50800" lIns="50800" bIns="50800" rIns="50800"/>
            <a:lstStyle/>
            <a:p>
              <a:pPr algn="ctr">
                <a:lnSpc>
                  <a:spcPts val="3210"/>
                </a:lnSpc>
              </a:pPr>
            </a:p>
          </p:txBody>
        </p:sp>
      </p:grpSp>
      <p:grpSp>
        <p:nvGrpSpPr>
          <p:cNvPr name="Group 8" id="8"/>
          <p:cNvGrpSpPr>
            <a:grpSpLocks noChangeAspect="true"/>
          </p:cNvGrpSpPr>
          <p:nvPr/>
        </p:nvGrpSpPr>
        <p:grpSpPr>
          <a:xfrm rot="0">
            <a:off x="3925713" y="3134773"/>
            <a:ext cx="2791761" cy="2791761"/>
            <a:chOff x="0" y="0"/>
            <a:chExt cx="6350000" cy="6350000"/>
          </a:xfrm>
        </p:grpSpPr>
        <p:sp>
          <p:nvSpPr>
            <p:cNvPr name="Freeform 9" id="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0" t="-16653" r="0" b="-16653"/>
              </a:stretch>
            </a:blipFill>
          </p:spPr>
        </p:sp>
      </p:grpSp>
      <p:grpSp>
        <p:nvGrpSpPr>
          <p:cNvPr name="Group 10" id="10"/>
          <p:cNvGrpSpPr/>
          <p:nvPr/>
        </p:nvGrpSpPr>
        <p:grpSpPr>
          <a:xfrm rot="0">
            <a:off x="7334900" y="2540796"/>
            <a:ext cx="3112216" cy="6137424"/>
            <a:chOff x="0" y="0"/>
            <a:chExt cx="1326935" cy="2616774"/>
          </a:xfrm>
        </p:grpSpPr>
        <p:sp>
          <p:nvSpPr>
            <p:cNvPr name="Freeform 11" id="11"/>
            <p:cNvSpPr/>
            <p:nvPr/>
          </p:nvSpPr>
          <p:spPr>
            <a:xfrm flipH="false" flipV="false" rot="0">
              <a:off x="0" y="0"/>
              <a:ext cx="1326935" cy="2616774"/>
            </a:xfrm>
            <a:custGeom>
              <a:avLst/>
              <a:gdLst/>
              <a:ahLst/>
              <a:cxnLst/>
              <a:rect r="r" b="b" t="t" l="l"/>
              <a:pathLst>
                <a:path h="2616774" w="1326935">
                  <a:moveTo>
                    <a:pt x="77115" y="0"/>
                  </a:moveTo>
                  <a:lnTo>
                    <a:pt x="1249820" y="0"/>
                  </a:lnTo>
                  <a:cubicBezTo>
                    <a:pt x="1270272" y="0"/>
                    <a:pt x="1289887" y="8125"/>
                    <a:pt x="1304349" y="22587"/>
                  </a:cubicBezTo>
                  <a:cubicBezTo>
                    <a:pt x="1318811" y="37048"/>
                    <a:pt x="1326935" y="56663"/>
                    <a:pt x="1326935" y="77115"/>
                  </a:cubicBezTo>
                  <a:lnTo>
                    <a:pt x="1326935" y="2539659"/>
                  </a:lnTo>
                  <a:cubicBezTo>
                    <a:pt x="1326935" y="2582248"/>
                    <a:pt x="1292410" y="2616774"/>
                    <a:pt x="1249820" y="2616774"/>
                  </a:cubicBezTo>
                  <a:lnTo>
                    <a:pt x="77115" y="2616774"/>
                  </a:lnTo>
                  <a:cubicBezTo>
                    <a:pt x="56663" y="2616774"/>
                    <a:pt x="37048" y="2608649"/>
                    <a:pt x="22587" y="2594187"/>
                  </a:cubicBezTo>
                  <a:cubicBezTo>
                    <a:pt x="8125" y="2579725"/>
                    <a:pt x="0" y="2560111"/>
                    <a:pt x="0" y="2539659"/>
                  </a:cubicBezTo>
                  <a:lnTo>
                    <a:pt x="0" y="77115"/>
                  </a:lnTo>
                  <a:cubicBezTo>
                    <a:pt x="0" y="56663"/>
                    <a:pt x="8125" y="37048"/>
                    <a:pt x="22587" y="22587"/>
                  </a:cubicBezTo>
                  <a:cubicBezTo>
                    <a:pt x="37048" y="8125"/>
                    <a:pt x="56663" y="0"/>
                    <a:pt x="77115" y="0"/>
                  </a:cubicBezTo>
                  <a:close/>
                </a:path>
              </a:pathLst>
            </a:custGeom>
            <a:gradFill rotWithShape="true">
              <a:gsLst>
                <a:gs pos="0">
                  <a:srgbClr val="FFF7AD">
                    <a:alpha val="100000"/>
                  </a:srgbClr>
                </a:gs>
                <a:gs pos="100000">
                  <a:srgbClr val="FFA9F9">
                    <a:alpha val="100000"/>
                  </a:srgbClr>
                </a:gs>
              </a:gsLst>
              <a:lin ang="0"/>
            </a:gradFill>
            <a:ln w="38100" cap="rnd">
              <a:solidFill>
                <a:srgbClr val="000000"/>
              </a:solidFill>
              <a:prstDash val="solid"/>
              <a:round/>
            </a:ln>
          </p:spPr>
        </p:sp>
        <p:sp>
          <p:nvSpPr>
            <p:cNvPr name="TextBox 12" id="12"/>
            <p:cNvSpPr txBox="true"/>
            <p:nvPr/>
          </p:nvSpPr>
          <p:spPr>
            <a:xfrm>
              <a:off x="0" y="-47625"/>
              <a:ext cx="1326935" cy="2664399"/>
            </a:xfrm>
            <a:prstGeom prst="rect">
              <a:avLst/>
            </a:prstGeom>
          </p:spPr>
          <p:txBody>
            <a:bodyPr anchor="ctr" rtlCol="false" tIns="50800" lIns="50800" bIns="50800" rIns="50800"/>
            <a:lstStyle/>
            <a:p>
              <a:pPr algn="ctr">
                <a:lnSpc>
                  <a:spcPts val="3210"/>
                </a:lnSpc>
              </a:pPr>
            </a:p>
          </p:txBody>
        </p:sp>
      </p:grpSp>
      <p:grpSp>
        <p:nvGrpSpPr>
          <p:cNvPr name="Group 13" id="13"/>
          <p:cNvGrpSpPr>
            <a:grpSpLocks noChangeAspect="true"/>
          </p:cNvGrpSpPr>
          <p:nvPr/>
        </p:nvGrpSpPr>
        <p:grpSpPr>
          <a:xfrm rot="0">
            <a:off x="7492062" y="3147314"/>
            <a:ext cx="2779219" cy="2779219"/>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0" t="-17399" r="0" b="-17399"/>
              </a:stretch>
            </a:blipFill>
          </p:spPr>
        </p:sp>
      </p:grpSp>
      <p:sp>
        <p:nvSpPr>
          <p:cNvPr name="TextBox 15" id="15"/>
          <p:cNvSpPr txBox="true"/>
          <p:nvPr/>
        </p:nvSpPr>
        <p:spPr>
          <a:xfrm rot="0">
            <a:off x="2878156" y="538159"/>
            <a:ext cx="12378908" cy="885831"/>
          </a:xfrm>
          <a:prstGeom prst="rect">
            <a:avLst/>
          </a:prstGeom>
        </p:spPr>
        <p:txBody>
          <a:bodyPr anchor="t" rtlCol="false" tIns="0" lIns="0" bIns="0" rIns="0">
            <a:spAutoFit/>
          </a:bodyPr>
          <a:lstStyle/>
          <a:p>
            <a:pPr algn="ctr">
              <a:lnSpc>
                <a:spcPts val="7349"/>
              </a:lnSpc>
            </a:pPr>
            <a:r>
              <a:rPr lang="en-US" sz="5249">
                <a:solidFill>
                  <a:srgbClr val="01070A"/>
                </a:solidFill>
                <a:latin typeface="Carelia"/>
              </a:rPr>
              <a:t>Team Members</a:t>
            </a:r>
          </a:p>
        </p:txBody>
      </p:sp>
      <p:sp>
        <p:nvSpPr>
          <p:cNvPr name="Freeform 16" id="16"/>
          <p:cNvSpPr/>
          <p:nvPr/>
        </p:nvSpPr>
        <p:spPr>
          <a:xfrm flipH="false" flipV="false" rot="0">
            <a:off x="14617152" y="0"/>
            <a:ext cx="3500462" cy="857256"/>
          </a:xfrm>
          <a:custGeom>
            <a:avLst/>
            <a:gdLst/>
            <a:ahLst/>
            <a:cxnLst/>
            <a:rect r="r" b="b" t="t" l="l"/>
            <a:pathLst>
              <a:path h="857256" w="3500462">
                <a:moveTo>
                  <a:pt x="0" y="0"/>
                </a:moveTo>
                <a:lnTo>
                  <a:pt x="3500462" y="0"/>
                </a:lnTo>
                <a:lnTo>
                  <a:pt x="3500462" y="857256"/>
                </a:lnTo>
                <a:lnTo>
                  <a:pt x="0" y="857256"/>
                </a:lnTo>
                <a:lnTo>
                  <a:pt x="0" y="0"/>
                </a:lnTo>
                <a:close/>
              </a:path>
            </a:pathLst>
          </a:custGeom>
          <a:blipFill>
            <a:blip r:embed="rId4"/>
            <a:stretch>
              <a:fillRect l="-49" t="0" r="-49" b="0"/>
            </a:stretch>
          </a:blipFill>
        </p:spPr>
      </p:sp>
      <p:grpSp>
        <p:nvGrpSpPr>
          <p:cNvPr name="Group 17" id="17"/>
          <p:cNvGrpSpPr/>
          <p:nvPr/>
        </p:nvGrpSpPr>
        <p:grpSpPr>
          <a:xfrm rot="0">
            <a:off x="10904316" y="2540796"/>
            <a:ext cx="3125712" cy="6137424"/>
            <a:chOff x="0" y="0"/>
            <a:chExt cx="1332690" cy="2616774"/>
          </a:xfrm>
        </p:grpSpPr>
        <p:sp>
          <p:nvSpPr>
            <p:cNvPr name="Freeform 18" id="18"/>
            <p:cNvSpPr/>
            <p:nvPr/>
          </p:nvSpPr>
          <p:spPr>
            <a:xfrm flipH="false" flipV="false" rot="0">
              <a:off x="0" y="0"/>
              <a:ext cx="1332690" cy="2616774"/>
            </a:xfrm>
            <a:custGeom>
              <a:avLst/>
              <a:gdLst/>
              <a:ahLst/>
              <a:cxnLst/>
              <a:rect r="r" b="b" t="t" l="l"/>
              <a:pathLst>
                <a:path h="2616774" w="1332690">
                  <a:moveTo>
                    <a:pt x="76782" y="0"/>
                  </a:moveTo>
                  <a:lnTo>
                    <a:pt x="1255907" y="0"/>
                  </a:lnTo>
                  <a:cubicBezTo>
                    <a:pt x="1298313" y="0"/>
                    <a:pt x="1332690" y="34377"/>
                    <a:pt x="1332690" y="76782"/>
                  </a:cubicBezTo>
                  <a:lnTo>
                    <a:pt x="1332690" y="2539991"/>
                  </a:lnTo>
                  <a:cubicBezTo>
                    <a:pt x="1332690" y="2582397"/>
                    <a:pt x="1298313" y="2616774"/>
                    <a:pt x="1255907" y="2616774"/>
                  </a:cubicBezTo>
                  <a:lnTo>
                    <a:pt x="76782" y="2616774"/>
                  </a:lnTo>
                  <a:cubicBezTo>
                    <a:pt x="34377" y="2616774"/>
                    <a:pt x="0" y="2582397"/>
                    <a:pt x="0" y="2539991"/>
                  </a:cubicBezTo>
                  <a:lnTo>
                    <a:pt x="0" y="76782"/>
                  </a:lnTo>
                  <a:cubicBezTo>
                    <a:pt x="0" y="34377"/>
                    <a:pt x="34377" y="0"/>
                    <a:pt x="76782" y="0"/>
                  </a:cubicBezTo>
                  <a:close/>
                </a:path>
              </a:pathLst>
            </a:custGeom>
            <a:gradFill rotWithShape="true">
              <a:gsLst>
                <a:gs pos="0">
                  <a:srgbClr val="8C52FF">
                    <a:alpha val="100000"/>
                  </a:srgbClr>
                </a:gs>
                <a:gs pos="100000">
                  <a:srgbClr val="5CE1E6">
                    <a:alpha val="100000"/>
                  </a:srgbClr>
                </a:gs>
              </a:gsLst>
              <a:lin ang="0"/>
            </a:gradFill>
            <a:ln w="38100" cap="rnd">
              <a:solidFill>
                <a:srgbClr val="000000"/>
              </a:solidFill>
              <a:prstDash val="solid"/>
              <a:round/>
            </a:ln>
          </p:spPr>
        </p:sp>
        <p:sp>
          <p:nvSpPr>
            <p:cNvPr name="TextBox 19" id="19"/>
            <p:cNvSpPr txBox="true"/>
            <p:nvPr/>
          </p:nvSpPr>
          <p:spPr>
            <a:xfrm>
              <a:off x="0" y="-47625"/>
              <a:ext cx="1332690" cy="2664399"/>
            </a:xfrm>
            <a:prstGeom prst="rect">
              <a:avLst/>
            </a:prstGeom>
          </p:spPr>
          <p:txBody>
            <a:bodyPr anchor="ctr" rtlCol="false" tIns="50800" lIns="50800" bIns="50800" rIns="50800"/>
            <a:lstStyle/>
            <a:p>
              <a:pPr algn="ctr">
                <a:lnSpc>
                  <a:spcPts val="3210"/>
                </a:lnSpc>
              </a:pPr>
            </a:p>
          </p:txBody>
        </p:sp>
      </p:grpSp>
      <p:sp>
        <p:nvSpPr>
          <p:cNvPr name="TextBox 20" id="20"/>
          <p:cNvSpPr txBox="true"/>
          <p:nvPr/>
        </p:nvSpPr>
        <p:spPr>
          <a:xfrm rot="0">
            <a:off x="2866135" y="6937480"/>
            <a:ext cx="4910917" cy="555930"/>
          </a:xfrm>
          <a:prstGeom prst="rect">
            <a:avLst/>
          </a:prstGeom>
        </p:spPr>
        <p:txBody>
          <a:bodyPr anchor="t" rtlCol="false" tIns="0" lIns="0" bIns="0" rIns="0">
            <a:spAutoFit/>
          </a:bodyPr>
          <a:lstStyle/>
          <a:p>
            <a:pPr algn="ctr" marL="0" indent="0" lvl="1">
              <a:lnSpc>
                <a:spcPts val="4533"/>
              </a:lnSpc>
              <a:spcBef>
                <a:spcPct val="0"/>
              </a:spcBef>
            </a:pPr>
            <a:r>
              <a:rPr lang="en-US" sz="3237">
                <a:solidFill>
                  <a:srgbClr val="01070A"/>
                </a:solidFill>
                <a:latin typeface="Dosis Bold"/>
              </a:rPr>
              <a:t>SHUBHANK SHAH</a:t>
            </a:r>
          </a:p>
        </p:txBody>
      </p:sp>
      <p:sp>
        <p:nvSpPr>
          <p:cNvPr name="TextBox 21" id="21"/>
          <p:cNvSpPr txBox="true"/>
          <p:nvPr/>
        </p:nvSpPr>
        <p:spPr>
          <a:xfrm rot="0">
            <a:off x="-735482" y="6937480"/>
            <a:ext cx="4910917" cy="555930"/>
          </a:xfrm>
          <a:prstGeom prst="rect">
            <a:avLst/>
          </a:prstGeom>
        </p:spPr>
        <p:txBody>
          <a:bodyPr anchor="t" rtlCol="false" tIns="0" lIns="0" bIns="0" rIns="0">
            <a:spAutoFit/>
          </a:bodyPr>
          <a:lstStyle/>
          <a:p>
            <a:pPr algn="ctr" marL="0" indent="0" lvl="1">
              <a:lnSpc>
                <a:spcPts val="4533"/>
              </a:lnSpc>
              <a:spcBef>
                <a:spcPct val="0"/>
              </a:spcBef>
            </a:pPr>
            <a:r>
              <a:rPr lang="en-US" sz="3237">
                <a:solidFill>
                  <a:srgbClr val="01070A"/>
                </a:solidFill>
                <a:latin typeface="Dosis Bold"/>
              </a:rPr>
              <a:t>JAHIR KHAN</a:t>
            </a:r>
          </a:p>
        </p:txBody>
      </p:sp>
      <p:sp>
        <p:nvSpPr>
          <p:cNvPr name="TextBox 22" id="22"/>
          <p:cNvSpPr txBox="true"/>
          <p:nvPr/>
        </p:nvSpPr>
        <p:spPr>
          <a:xfrm rot="0">
            <a:off x="6426214" y="6937480"/>
            <a:ext cx="4910917" cy="555930"/>
          </a:xfrm>
          <a:prstGeom prst="rect">
            <a:avLst/>
          </a:prstGeom>
        </p:spPr>
        <p:txBody>
          <a:bodyPr anchor="t" rtlCol="false" tIns="0" lIns="0" bIns="0" rIns="0">
            <a:spAutoFit/>
          </a:bodyPr>
          <a:lstStyle/>
          <a:p>
            <a:pPr algn="ctr" marL="0" indent="0" lvl="1">
              <a:lnSpc>
                <a:spcPts val="4533"/>
              </a:lnSpc>
              <a:spcBef>
                <a:spcPct val="0"/>
              </a:spcBef>
            </a:pPr>
            <a:r>
              <a:rPr lang="en-US" sz="3237">
                <a:solidFill>
                  <a:srgbClr val="01070A"/>
                </a:solidFill>
                <a:latin typeface="Dosis Bold"/>
              </a:rPr>
              <a:t>GULJINDER KAUR</a:t>
            </a:r>
          </a:p>
        </p:txBody>
      </p:sp>
      <p:sp>
        <p:nvSpPr>
          <p:cNvPr name="TextBox 23" id="23"/>
          <p:cNvSpPr txBox="true"/>
          <p:nvPr/>
        </p:nvSpPr>
        <p:spPr>
          <a:xfrm rot="0">
            <a:off x="10011713" y="6929225"/>
            <a:ext cx="4910917" cy="555930"/>
          </a:xfrm>
          <a:prstGeom prst="rect">
            <a:avLst/>
          </a:prstGeom>
        </p:spPr>
        <p:txBody>
          <a:bodyPr anchor="t" rtlCol="false" tIns="0" lIns="0" bIns="0" rIns="0">
            <a:spAutoFit/>
          </a:bodyPr>
          <a:lstStyle/>
          <a:p>
            <a:pPr algn="ctr" marL="0" indent="0" lvl="1">
              <a:lnSpc>
                <a:spcPts val="4533"/>
              </a:lnSpc>
              <a:spcBef>
                <a:spcPct val="0"/>
              </a:spcBef>
            </a:pPr>
            <a:r>
              <a:rPr lang="en-US" sz="3237">
                <a:solidFill>
                  <a:srgbClr val="01070A"/>
                </a:solidFill>
                <a:latin typeface="Dosis Bold"/>
              </a:rPr>
              <a:t>NAVJOT SINGH</a:t>
            </a:r>
          </a:p>
        </p:txBody>
      </p:sp>
      <p:grpSp>
        <p:nvGrpSpPr>
          <p:cNvPr name="Group 24" id="24"/>
          <p:cNvGrpSpPr/>
          <p:nvPr/>
        </p:nvGrpSpPr>
        <p:grpSpPr>
          <a:xfrm rot="0">
            <a:off x="14487228" y="2540796"/>
            <a:ext cx="3231601" cy="6137424"/>
            <a:chOff x="0" y="0"/>
            <a:chExt cx="1377837" cy="2616774"/>
          </a:xfrm>
        </p:grpSpPr>
        <p:sp>
          <p:nvSpPr>
            <p:cNvPr name="Freeform 25" id="25"/>
            <p:cNvSpPr/>
            <p:nvPr/>
          </p:nvSpPr>
          <p:spPr>
            <a:xfrm flipH="false" flipV="false" rot="0">
              <a:off x="0" y="0"/>
              <a:ext cx="1377837" cy="2616774"/>
            </a:xfrm>
            <a:custGeom>
              <a:avLst/>
              <a:gdLst/>
              <a:ahLst/>
              <a:cxnLst/>
              <a:rect r="r" b="b" t="t" l="l"/>
              <a:pathLst>
                <a:path h="2616774" w="1377837">
                  <a:moveTo>
                    <a:pt x="74266" y="0"/>
                  </a:moveTo>
                  <a:lnTo>
                    <a:pt x="1303571" y="0"/>
                  </a:lnTo>
                  <a:cubicBezTo>
                    <a:pt x="1344587" y="0"/>
                    <a:pt x="1377837" y="33250"/>
                    <a:pt x="1377837" y="74266"/>
                  </a:cubicBezTo>
                  <a:lnTo>
                    <a:pt x="1377837" y="2542507"/>
                  </a:lnTo>
                  <a:cubicBezTo>
                    <a:pt x="1377837" y="2583524"/>
                    <a:pt x="1344587" y="2616774"/>
                    <a:pt x="1303571" y="2616774"/>
                  </a:cubicBezTo>
                  <a:lnTo>
                    <a:pt x="74266" y="2616774"/>
                  </a:lnTo>
                  <a:cubicBezTo>
                    <a:pt x="33250" y="2616774"/>
                    <a:pt x="0" y="2583524"/>
                    <a:pt x="0" y="2542507"/>
                  </a:cubicBezTo>
                  <a:lnTo>
                    <a:pt x="0" y="74266"/>
                  </a:lnTo>
                  <a:cubicBezTo>
                    <a:pt x="0" y="33250"/>
                    <a:pt x="33250" y="0"/>
                    <a:pt x="74266" y="0"/>
                  </a:cubicBezTo>
                  <a:close/>
                </a:path>
              </a:pathLst>
            </a:custGeom>
            <a:gradFill rotWithShape="true">
              <a:gsLst>
                <a:gs pos="0">
                  <a:srgbClr val="A6A6A6">
                    <a:alpha val="100000"/>
                  </a:srgbClr>
                </a:gs>
                <a:gs pos="100000">
                  <a:srgbClr val="FFFFFF">
                    <a:alpha val="100000"/>
                  </a:srgbClr>
                </a:gs>
              </a:gsLst>
              <a:lin ang="0"/>
            </a:gradFill>
            <a:ln w="38100" cap="rnd">
              <a:solidFill>
                <a:srgbClr val="000000"/>
              </a:solidFill>
              <a:prstDash val="solid"/>
              <a:round/>
            </a:ln>
          </p:spPr>
        </p:sp>
        <p:sp>
          <p:nvSpPr>
            <p:cNvPr name="TextBox 26" id="26"/>
            <p:cNvSpPr txBox="true"/>
            <p:nvPr/>
          </p:nvSpPr>
          <p:spPr>
            <a:xfrm>
              <a:off x="0" y="-47625"/>
              <a:ext cx="1377837" cy="2664399"/>
            </a:xfrm>
            <a:prstGeom prst="rect">
              <a:avLst/>
            </a:prstGeom>
          </p:spPr>
          <p:txBody>
            <a:bodyPr anchor="ctr" rtlCol="false" tIns="50800" lIns="50800" bIns="50800" rIns="50800"/>
            <a:lstStyle/>
            <a:p>
              <a:pPr algn="ctr">
                <a:lnSpc>
                  <a:spcPts val="3210"/>
                </a:lnSpc>
              </a:pPr>
            </a:p>
          </p:txBody>
        </p:sp>
      </p:grpSp>
      <p:sp>
        <p:nvSpPr>
          <p:cNvPr name="TextBox 27" id="27"/>
          <p:cNvSpPr txBox="true"/>
          <p:nvPr/>
        </p:nvSpPr>
        <p:spPr>
          <a:xfrm rot="0">
            <a:off x="13647570" y="6929225"/>
            <a:ext cx="4910917" cy="555930"/>
          </a:xfrm>
          <a:prstGeom prst="rect">
            <a:avLst/>
          </a:prstGeom>
        </p:spPr>
        <p:txBody>
          <a:bodyPr anchor="t" rtlCol="false" tIns="0" lIns="0" bIns="0" rIns="0">
            <a:spAutoFit/>
          </a:bodyPr>
          <a:lstStyle/>
          <a:p>
            <a:pPr algn="ctr" marL="0" indent="0" lvl="1">
              <a:lnSpc>
                <a:spcPts val="4533"/>
              </a:lnSpc>
              <a:spcBef>
                <a:spcPct val="0"/>
              </a:spcBef>
            </a:pPr>
            <a:r>
              <a:rPr lang="en-US" sz="3237">
                <a:solidFill>
                  <a:srgbClr val="01070A"/>
                </a:solidFill>
                <a:latin typeface="Dosis Bold"/>
              </a:rPr>
              <a:t>GAURAV RAUTHAN</a:t>
            </a:r>
          </a:p>
        </p:txBody>
      </p:sp>
      <p:grpSp>
        <p:nvGrpSpPr>
          <p:cNvPr name="Group 28" id="28"/>
          <p:cNvGrpSpPr>
            <a:grpSpLocks noChangeAspect="true"/>
          </p:cNvGrpSpPr>
          <p:nvPr/>
        </p:nvGrpSpPr>
        <p:grpSpPr>
          <a:xfrm rot="0">
            <a:off x="384696" y="3147314"/>
            <a:ext cx="2791761" cy="2791761"/>
            <a:chOff x="0" y="0"/>
            <a:chExt cx="6350000" cy="6350000"/>
          </a:xfrm>
        </p:grpSpPr>
        <p:sp>
          <p:nvSpPr>
            <p:cNvPr name="Freeform 29" id="2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0" t="-16653" r="0" b="-16653"/>
              </a:stretch>
            </a:blipFill>
          </p:spPr>
        </p:sp>
      </p:grpSp>
      <p:grpSp>
        <p:nvGrpSpPr>
          <p:cNvPr name="Group 30" id="30"/>
          <p:cNvGrpSpPr>
            <a:grpSpLocks noChangeAspect="true"/>
          </p:cNvGrpSpPr>
          <p:nvPr/>
        </p:nvGrpSpPr>
        <p:grpSpPr>
          <a:xfrm rot="0">
            <a:off x="11066241" y="3147314"/>
            <a:ext cx="2791761" cy="2791761"/>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0" t="-24705" r="0" b="-24705"/>
              </a:stretch>
            </a:blipFill>
          </p:spPr>
        </p:sp>
      </p:grpSp>
      <p:grpSp>
        <p:nvGrpSpPr>
          <p:cNvPr name="Group 32" id="32"/>
          <p:cNvGrpSpPr>
            <a:grpSpLocks noChangeAspect="true"/>
          </p:cNvGrpSpPr>
          <p:nvPr/>
        </p:nvGrpSpPr>
        <p:grpSpPr>
          <a:xfrm rot="0">
            <a:off x="14707148" y="3147314"/>
            <a:ext cx="2791761" cy="2791761"/>
            <a:chOff x="0" y="0"/>
            <a:chExt cx="6350000" cy="6350000"/>
          </a:xfrm>
        </p:grpSpPr>
        <p:sp>
          <p:nvSpPr>
            <p:cNvPr name="Freeform 33" id="3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0" t="-12585" r="0" b="-12585"/>
              </a:stretch>
            </a:blipFill>
          </p:spPr>
        </p:sp>
      </p:grpSp>
      <p:sp>
        <p:nvSpPr>
          <p:cNvPr name="TextBox 34" id="34"/>
          <p:cNvSpPr txBox="true"/>
          <p:nvPr/>
        </p:nvSpPr>
        <p:spPr>
          <a:xfrm rot="0">
            <a:off x="-735482" y="7637702"/>
            <a:ext cx="4910917" cy="381304"/>
          </a:xfrm>
          <a:prstGeom prst="rect">
            <a:avLst/>
          </a:prstGeom>
        </p:spPr>
        <p:txBody>
          <a:bodyPr anchor="t" rtlCol="false" tIns="0" lIns="0" bIns="0" rIns="0">
            <a:spAutoFit/>
          </a:bodyPr>
          <a:lstStyle/>
          <a:p>
            <a:pPr algn="ctr" marL="0" indent="0" lvl="1">
              <a:lnSpc>
                <a:spcPts val="3133"/>
              </a:lnSpc>
              <a:spcBef>
                <a:spcPct val="0"/>
              </a:spcBef>
            </a:pPr>
            <a:r>
              <a:rPr lang="en-US" sz="2238" u="sng">
                <a:solidFill>
                  <a:srgbClr val="01070A"/>
                </a:solidFill>
                <a:latin typeface="Dosis Bold"/>
              </a:rPr>
              <a:t>DATA ANALYST</a:t>
            </a:r>
          </a:p>
        </p:txBody>
      </p:sp>
      <p:sp>
        <p:nvSpPr>
          <p:cNvPr name="TextBox 35" id="35"/>
          <p:cNvSpPr txBox="true"/>
          <p:nvPr/>
        </p:nvSpPr>
        <p:spPr>
          <a:xfrm rot="0">
            <a:off x="2866135" y="7637702"/>
            <a:ext cx="4910917" cy="381304"/>
          </a:xfrm>
          <a:prstGeom prst="rect">
            <a:avLst/>
          </a:prstGeom>
        </p:spPr>
        <p:txBody>
          <a:bodyPr anchor="t" rtlCol="false" tIns="0" lIns="0" bIns="0" rIns="0">
            <a:spAutoFit/>
          </a:bodyPr>
          <a:lstStyle/>
          <a:p>
            <a:pPr algn="ctr" marL="0" indent="0" lvl="1">
              <a:lnSpc>
                <a:spcPts val="3133"/>
              </a:lnSpc>
              <a:spcBef>
                <a:spcPct val="0"/>
              </a:spcBef>
            </a:pPr>
            <a:r>
              <a:rPr lang="en-US" sz="2238" u="sng">
                <a:solidFill>
                  <a:srgbClr val="01070A"/>
                </a:solidFill>
                <a:latin typeface="Dosis Bold"/>
              </a:rPr>
              <a:t>BUSINESS ANALYST</a:t>
            </a:r>
          </a:p>
        </p:txBody>
      </p:sp>
      <p:sp>
        <p:nvSpPr>
          <p:cNvPr name="TextBox 36" id="36"/>
          <p:cNvSpPr txBox="true"/>
          <p:nvPr/>
        </p:nvSpPr>
        <p:spPr>
          <a:xfrm rot="0">
            <a:off x="6426214" y="7637702"/>
            <a:ext cx="4910917" cy="381304"/>
          </a:xfrm>
          <a:prstGeom prst="rect">
            <a:avLst/>
          </a:prstGeom>
        </p:spPr>
        <p:txBody>
          <a:bodyPr anchor="t" rtlCol="false" tIns="0" lIns="0" bIns="0" rIns="0">
            <a:spAutoFit/>
          </a:bodyPr>
          <a:lstStyle/>
          <a:p>
            <a:pPr algn="ctr" marL="0" indent="0" lvl="1">
              <a:lnSpc>
                <a:spcPts val="3133"/>
              </a:lnSpc>
              <a:spcBef>
                <a:spcPct val="0"/>
              </a:spcBef>
            </a:pPr>
            <a:r>
              <a:rPr lang="en-US" sz="2238" u="sng">
                <a:solidFill>
                  <a:srgbClr val="01070A"/>
                </a:solidFill>
                <a:latin typeface="Dosis Bold"/>
              </a:rPr>
              <a:t>DEVELOPER</a:t>
            </a:r>
          </a:p>
        </p:txBody>
      </p:sp>
      <p:sp>
        <p:nvSpPr>
          <p:cNvPr name="TextBox 37" id="37"/>
          <p:cNvSpPr txBox="true"/>
          <p:nvPr/>
        </p:nvSpPr>
        <p:spPr>
          <a:xfrm rot="0">
            <a:off x="10006663" y="7637702"/>
            <a:ext cx="4910917" cy="381304"/>
          </a:xfrm>
          <a:prstGeom prst="rect">
            <a:avLst/>
          </a:prstGeom>
        </p:spPr>
        <p:txBody>
          <a:bodyPr anchor="t" rtlCol="false" tIns="0" lIns="0" bIns="0" rIns="0">
            <a:spAutoFit/>
          </a:bodyPr>
          <a:lstStyle/>
          <a:p>
            <a:pPr algn="ctr" marL="0" indent="0" lvl="1">
              <a:lnSpc>
                <a:spcPts val="3133"/>
              </a:lnSpc>
              <a:spcBef>
                <a:spcPct val="0"/>
              </a:spcBef>
            </a:pPr>
            <a:r>
              <a:rPr lang="en-US" sz="2238" u="sng">
                <a:solidFill>
                  <a:srgbClr val="01070A"/>
                </a:solidFill>
                <a:latin typeface="Dosis Bold"/>
              </a:rPr>
              <a:t>PROJECT MANAGER</a:t>
            </a:r>
          </a:p>
        </p:txBody>
      </p:sp>
      <p:sp>
        <p:nvSpPr>
          <p:cNvPr name="TextBox 38" id="38"/>
          <p:cNvSpPr txBox="true"/>
          <p:nvPr/>
        </p:nvSpPr>
        <p:spPr>
          <a:xfrm rot="0">
            <a:off x="13647570" y="7637702"/>
            <a:ext cx="4910917" cy="381304"/>
          </a:xfrm>
          <a:prstGeom prst="rect">
            <a:avLst/>
          </a:prstGeom>
        </p:spPr>
        <p:txBody>
          <a:bodyPr anchor="t" rtlCol="false" tIns="0" lIns="0" bIns="0" rIns="0">
            <a:spAutoFit/>
          </a:bodyPr>
          <a:lstStyle/>
          <a:p>
            <a:pPr algn="ctr" marL="0" indent="0" lvl="1">
              <a:lnSpc>
                <a:spcPts val="3133"/>
              </a:lnSpc>
              <a:spcBef>
                <a:spcPct val="0"/>
              </a:spcBef>
            </a:pPr>
            <a:r>
              <a:rPr lang="en-US" sz="2238" u="sng">
                <a:solidFill>
                  <a:srgbClr val="01070A"/>
                </a:solidFill>
                <a:latin typeface="Dosis Bold"/>
              </a:rPr>
              <a:t>DEVELOPER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425176" y="418652"/>
            <a:ext cx="17437819" cy="9400075"/>
          </a:xfrm>
          <a:custGeom>
            <a:avLst/>
            <a:gdLst/>
            <a:ahLst/>
            <a:cxnLst/>
            <a:rect r="r" b="b" t="t" l="l"/>
            <a:pathLst>
              <a:path h="9400075" w="17437819">
                <a:moveTo>
                  <a:pt x="0" y="0"/>
                </a:moveTo>
                <a:lnTo>
                  <a:pt x="17437819" y="0"/>
                </a:lnTo>
                <a:lnTo>
                  <a:pt x="17437819" y="9400074"/>
                </a:lnTo>
                <a:lnTo>
                  <a:pt x="0" y="9400074"/>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405471" y="441990"/>
            <a:ext cx="17535704" cy="9434574"/>
          </a:xfrm>
          <a:custGeom>
            <a:avLst/>
            <a:gdLst/>
            <a:ahLst/>
            <a:cxnLst/>
            <a:rect r="r" b="b" t="t" l="l"/>
            <a:pathLst>
              <a:path h="9434574" w="17535704">
                <a:moveTo>
                  <a:pt x="0" y="0"/>
                </a:moveTo>
                <a:lnTo>
                  <a:pt x="17535704" y="0"/>
                </a:lnTo>
                <a:lnTo>
                  <a:pt x="17535704" y="9434574"/>
                </a:lnTo>
                <a:lnTo>
                  <a:pt x="0" y="9434574"/>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397712" y="442370"/>
            <a:ext cx="17605628" cy="9463025"/>
          </a:xfrm>
          <a:custGeom>
            <a:avLst/>
            <a:gdLst/>
            <a:ahLst/>
            <a:cxnLst/>
            <a:rect r="r" b="b" t="t" l="l"/>
            <a:pathLst>
              <a:path h="9463025" w="17605628">
                <a:moveTo>
                  <a:pt x="0" y="0"/>
                </a:moveTo>
                <a:lnTo>
                  <a:pt x="17605628" y="0"/>
                </a:lnTo>
                <a:lnTo>
                  <a:pt x="17605628" y="9463025"/>
                </a:lnTo>
                <a:lnTo>
                  <a:pt x="0" y="9463025"/>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249268" y="357949"/>
            <a:ext cx="17766466" cy="9558729"/>
          </a:xfrm>
          <a:custGeom>
            <a:avLst/>
            <a:gdLst/>
            <a:ahLst/>
            <a:cxnLst/>
            <a:rect r="r" b="b" t="t" l="l"/>
            <a:pathLst>
              <a:path h="9558729" w="17766466">
                <a:moveTo>
                  <a:pt x="0" y="0"/>
                </a:moveTo>
                <a:lnTo>
                  <a:pt x="17766466" y="0"/>
                </a:lnTo>
                <a:lnTo>
                  <a:pt x="17766466" y="9558728"/>
                </a:lnTo>
                <a:lnTo>
                  <a:pt x="0" y="9558728"/>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332056" y="425439"/>
            <a:ext cx="17641828" cy="9445729"/>
          </a:xfrm>
          <a:custGeom>
            <a:avLst/>
            <a:gdLst/>
            <a:ahLst/>
            <a:cxnLst/>
            <a:rect r="r" b="b" t="t" l="l"/>
            <a:pathLst>
              <a:path h="9445729" w="17641828">
                <a:moveTo>
                  <a:pt x="0" y="0"/>
                </a:moveTo>
                <a:lnTo>
                  <a:pt x="17641828" y="0"/>
                </a:lnTo>
                <a:lnTo>
                  <a:pt x="17641828" y="9445728"/>
                </a:lnTo>
                <a:lnTo>
                  <a:pt x="0" y="9445728"/>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259657" y="372793"/>
            <a:ext cx="17768326" cy="9541221"/>
          </a:xfrm>
          <a:custGeom>
            <a:avLst/>
            <a:gdLst/>
            <a:ahLst/>
            <a:cxnLst/>
            <a:rect r="r" b="b" t="t" l="l"/>
            <a:pathLst>
              <a:path h="9541221" w="17768326">
                <a:moveTo>
                  <a:pt x="0" y="0"/>
                </a:moveTo>
                <a:lnTo>
                  <a:pt x="17768326" y="0"/>
                </a:lnTo>
                <a:lnTo>
                  <a:pt x="17768326" y="9541221"/>
                </a:lnTo>
                <a:lnTo>
                  <a:pt x="0" y="9541221"/>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00022" y="4114339"/>
            <a:ext cx="9931470" cy="2564125"/>
          </a:xfrm>
          <a:custGeom>
            <a:avLst/>
            <a:gdLst/>
            <a:ahLst/>
            <a:cxnLst/>
            <a:rect r="r" b="b" t="t" l="l"/>
            <a:pathLst>
              <a:path h="2564125" w="9931470">
                <a:moveTo>
                  <a:pt x="0" y="0"/>
                </a:moveTo>
                <a:lnTo>
                  <a:pt x="9931471" y="0"/>
                </a:lnTo>
                <a:lnTo>
                  <a:pt x="9931471" y="2564125"/>
                </a:lnTo>
                <a:lnTo>
                  <a:pt x="0" y="2564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87963" y="4838995"/>
            <a:ext cx="9155589" cy="1105288"/>
          </a:xfrm>
          <a:prstGeom prst="rect">
            <a:avLst/>
          </a:prstGeom>
        </p:spPr>
        <p:txBody>
          <a:bodyPr anchor="t" rtlCol="false" tIns="0" lIns="0" bIns="0" rIns="0">
            <a:spAutoFit/>
          </a:bodyPr>
          <a:lstStyle/>
          <a:p>
            <a:pPr algn="ctr">
              <a:lnSpc>
                <a:spcPts val="6912"/>
              </a:lnSpc>
            </a:pPr>
            <a:r>
              <a:rPr lang="en-US" sz="7200">
                <a:solidFill>
                  <a:srgbClr val="1D6193"/>
                </a:solidFill>
                <a:latin typeface="Jua"/>
              </a:rPr>
              <a:t>ABOUT US PAGE</a:t>
            </a:r>
          </a:p>
        </p:txBody>
      </p:sp>
      <p:sp>
        <p:nvSpPr>
          <p:cNvPr name="Freeform 4" id="4"/>
          <p:cNvSpPr/>
          <p:nvPr/>
        </p:nvSpPr>
        <p:spPr>
          <a:xfrm flipH="false" flipV="false" rot="0">
            <a:off x="15972863" y="7791877"/>
            <a:ext cx="1885377" cy="2495123"/>
          </a:xfrm>
          <a:custGeom>
            <a:avLst/>
            <a:gdLst/>
            <a:ahLst/>
            <a:cxnLst/>
            <a:rect r="r" b="b" t="t" l="l"/>
            <a:pathLst>
              <a:path h="2495123" w="1885377">
                <a:moveTo>
                  <a:pt x="0" y="0"/>
                </a:moveTo>
                <a:lnTo>
                  <a:pt x="1885377" y="0"/>
                </a:lnTo>
                <a:lnTo>
                  <a:pt x="1885377" y="2495123"/>
                </a:lnTo>
                <a:lnTo>
                  <a:pt x="0" y="2495123"/>
                </a:lnTo>
                <a:lnTo>
                  <a:pt x="0" y="0"/>
                </a:lnTo>
                <a:close/>
              </a:path>
            </a:pathLst>
          </a:custGeom>
          <a:blipFill>
            <a:blip r:embed="rId4"/>
            <a:stretch>
              <a:fillRect l="0" t="0" r="0" b="0"/>
            </a:stretch>
          </a:blipFill>
        </p:spPr>
      </p:sp>
      <p:sp>
        <p:nvSpPr>
          <p:cNvPr name="Freeform 5" id="5"/>
          <p:cNvSpPr/>
          <p:nvPr/>
        </p:nvSpPr>
        <p:spPr>
          <a:xfrm flipH="false" flipV="false" rot="0">
            <a:off x="353920" y="411909"/>
            <a:ext cx="1885377" cy="2495123"/>
          </a:xfrm>
          <a:custGeom>
            <a:avLst/>
            <a:gdLst/>
            <a:ahLst/>
            <a:cxnLst/>
            <a:rect r="r" b="b" t="t" l="l"/>
            <a:pathLst>
              <a:path h="2495123" w="1885377">
                <a:moveTo>
                  <a:pt x="0" y="0"/>
                </a:moveTo>
                <a:lnTo>
                  <a:pt x="1885377" y="0"/>
                </a:lnTo>
                <a:lnTo>
                  <a:pt x="1885377" y="2495122"/>
                </a:lnTo>
                <a:lnTo>
                  <a:pt x="0" y="2495122"/>
                </a:lnTo>
                <a:lnTo>
                  <a:pt x="0" y="0"/>
                </a:lnTo>
                <a:close/>
              </a:path>
            </a:pathLst>
          </a:custGeom>
          <a:blipFill>
            <a:blip r:embed="rId4"/>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EF3C6"/>
        </a:solidFill>
      </p:bgPr>
    </p:bg>
    <p:spTree>
      <p:nvGrpSpPr>
        <p:cNvPr id="1" name=""/>
        <p:cNvGrpSpPr/>
        <p:nvPr/>
      </p:nvGrpSpPr>
      <p:grpSpPr>
        <a:xfrm>
          <a:off x="0" y="0"/>
          <a:ext cx="0" cy="0"/>
          <a:chOff x="0" y="0"/>
          <a:chExt cx="0" cy="0"/>
        </a:xfrm>
      </p:grpSpPr>
      <p:grpSp>
        <p:nvGrpSpPr>
          <p:cNvPr name="Group 2" id="2"/>
          <p:cNvGrpSpPr/>
          <p:nvPr/>
        </p:nvGrpSpPr>
        <p:grpSpPr>
          <a:xfrm rot="0">
            <a:off x="545484" y="574696"/>
            <a:ext cx="17197032" cy="9137608"/>
            <a:chOff x="0" y="0"/>
            <a:chExt cx="4529259" cy="2406613"/>
          </a:xfrm>
        </p:grpSpPr>
        <p:sp>
          <p:nvSpPr>
            <p:cNvPr name="Freeform 3" id="3"/>
            <p:cNvSpPr/>
            <p:nvPr/>
          </p:nvSpPr>
          <p:spPr>
            <a:xfrm flipH="false" flipV="false" rot="0">
              <a:off x="0" y="0"/>
              <a:ext cx="4529259" cy="2406613"/>
            </a:xfrm>
            <a:custGeom>
              <a:avLst/>
              <a:gdLst/>
              <a:ahLst/>
              <a:cxnLst/>
              <a:rect r="r" b="b" t="t" l="l"/>
              <a:pathLst>
                <a:path h="2406613" w="4529259">
                  <a:moveTo>
                    <a:pt x="0" y="0"/>
                  </a:moveTo>
                  <a:lnTo>
                    <a:pt x="4529259" y="0"/>
                  </a:lnTo>
                  <a:lnTo>
                    <a:pt x="4529259" y="2406613"/>
                  </a:lnTo>
                  <a:lnTo>
                    <a:pt x="0" y="2406613"/>
                  </a:lnTo>
                  <a:close/>
                </a:path>
              </a:pathLst>
            </a:custGeom>
            <a:solidFill>
              <a:srgbClr val="768732"/>
            </a:solidFill>
            <a:ln w="123825" cap="sq">
              <a:solidFill>
                <a:srgbClr val="495324"/>
              </a:solidFill>
              <a:prstDash val="solid"/>
              <a:miter/>
            </a:ln>
          </p:spPr>
        </p:sp>
        <p:sp>
          <p:nvSpPr>
            <p:cNvPr name="TextBox 4" id="4"/>
            <p:cNvSpPr txBox="true"/>
            <p:nvPr/>
          </p:nvSpPr>
          <p:spPr>
            <a:xfrm>
              <a:off x="0" y="-47625"/>
              <a:ext cx="4529259" cy="24542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6316925">
            <a:off x="1124285" y="1352834"/>
            <a:ext cx="2827062" cy="3358280"/>
          </a:xfrm>
          <a:custGeom>
            <a:avLst/>
            <a:gdLst/>
            <a:ahLst/>
            <a:cxnLst/>
            <a:rect r="r" b="b" t="t" l="l"/>
            <a:pathLst>
              <a:path h="3358280" w="2827062">
                <a:moveTo>
                  <a:pt x="2827062" y="3358280"/>
                </a:moveTo>
                <a:lnTo>
                  <a:pt x="0" y="3358280"/>
                </a:lnTo>
                <a:lnTo>
                  <a:pt x="0" y="0"/>
                </a:lnTo>
                <a:lnTo>
                  <a:pt x="2827062" y="0"/>
                </a:lnTo>
                <a:lnTo>
                  <a:pt x="2827062" y="335828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549785" y="2670027"/>
            <a:ext cx="11268903" cy="5839340"/>
          </a:xfrm>
          <a:custGeom>
            <a:avLst/>
            <a:gdLst/>
            <a:ahLst/>
            <a:cxnLst/>
            <a:rect r="r" b="b" t="t" l="l"/>
            <a:pathLst>
              <a:path h="5839340" w="11268903">
                <a:moveTo>
                  <a:pt x="0" y="0"/>
                </a:moveTo>
                <a:lnTo>
                  <a:pt x="11268902" y="0"/>
                </a:lnTo>
                <a:lnTo>
                  <a:pt x="11268902" y="5839340"/>
                </a:lnTo>
                <a:lnTo>
                  <a:pt x="0" y="5839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826662" y="2813500"/>
            <a:ext cx="10715148" cy="5552395"/>
          </a:xfrm>
          <a:custGeom>
            <a:avLst/>
            <a:gdLst/>
            <a:ahLst/>
            <a:cxnLst/>
            <a:rect r="r" b="b" t="t" l="l"/>
            <a:pathLst>
              <a:path h="5552395" w="10715148">
                <a:moveTo>
                  <a:pt x="0" y="0"/>
                </a:moveTo>
                <a:lnTo>
                  <a:pt x="10715148" y="0"/>
                </a:lnTo>
                <a:lnTo>
                  <a:pt x="10715148" y="5552395"/>
                </a:lnTo>
                <a:lnTo>
                  <a:pt x="0" y="55523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388099" y="1225852"/>
            <a:ext cx="1457729" cy="1473807"/>
          </a:xfrm>
          <a:custGeom>
            <a:avLst/>
            <a:gdLst/>
            <a:ahLst/>
            <a:cxnLst/>
            <a:rect r="r" b="b" t="t" l="l"/>
            <a:pathLst>
              <a:path h="1473807" w="1457729">
                <a:moveTo>
                  <a:pt x="0" y="0"/>
                </a:moveTo>
                <a:lnTo>
                  <a:pt x="1457730" y="0"/>
                </a:lnTo>
                <a:lnTo>
                  <a:pt x="1457730" y="1473807"/>
                </a:lnTo>
                <a:lnTo>
                  <a:pt x="0" y="14738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6316925">
            <a:off x="13889133" y="6556475"/>
            <a:ext cx="2797432" cy="3323083"/>
          </a:xfrm>
          <a:custGeom>
            <a:avLst/>
            <a:gdLst/>
            <a:ahLst/>
            <a:cxnLst/>
            <a:rect r="r" b="b" t="t" l="l"/>
            <a:pathLst>
              <a:path h="3323083" w="2797432">
                <a:moveTo>
                  <a:pt x="0" y="0"/>
                </a:moveTo>
                <a:lnTo>
                  <a:pt x="2797432" y="0"/>
                </a:lnTo>
                <a:lnTo>
                  <a:pt x="2797432" y="3323083"/>
                </a:lnTo>
                <a:lnTo>
                  <a:pt x="0" y="332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333878">
            <a:off x="16138233" y="4305313"/>
            <a:ext cx="929705" cy="1065564"/>
          </a:xfrm>
          <a:custGeom>
            <a:avLst/>
            <a:gdLst/>
            <a:ahLst/>
            <a:cxnLst/>
            <a:rect r="r" b="b" t="t" l="l"/>
            <a:pathLst>
              <a:path h="1065564" w="929705">
                <a:moveTo>
                  <a:pt x="0" y="0"/>
                </a:moveTo>
                <a:lnTo>
                  <a:pt x="929705" y="0"/>
                </a:lnTo>
                <a:lnTo>
                  <a:pt x="929705" y="1065564"/>
                </a:lnTo>
                <a:lnTo>
                  <a:pt x="0" y="10655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1333878">
            <a:off x="882255" y="8354287"/>
            <a:ext cx="929705" cy="1065564"/>
          </a:xfrm>
          <a:custGeom>
            <a:avLst/>
            <a:gdLst/>
            <a:ahLst/>
            <a:cxnLst/>
            <a:rect r="r" b="b" t="t" l="l"/>
            <a:pathLst>
              <a:path h="1065564" w="929705">
                <a:moveTo>
                  <a:pt x="0" y="0"/>
                </a:moveTo>
                <a:lnTo>
                  <a:pt x="929704" y="0"/>
                </a:lnTo>
                <a:lnTo>
                  <a:pt x="929704" y="1065564"/>
                </a:lnTo>
                <a:lnTo>
                  <a:pt x="0" y="10655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1333878">
            <a:off x="5330773" y="1328867"/>
            <a:ext cx="702822" cy="805526"/>
          </a:xfrm>
          <a:custGeom>
            <a:avLst/>
            <a:gdLst/>
            <a:ahLst/>
            <a:cxnLst/>
            <a:rect r="r" b="b" t="t" l="l"/>
            <a:pathLst>
              <a:path h="805526" w="702822">
                <a:moveTo>
                  <a:pt x="0" y="0"/>
                </a:moveTo>
                <a:lnTo>
                  <a:pt x="702821" y="0"/>
                </a:lnTo>
                <a:lnTo>
                  <a:pt x="702821" y="805527"/>
                </a:lnTo>
                <a:lnTo>
                  <a:pt x="0" y="8055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5682183" y="3840996"/>
            <a:ext cx="6923633" cy="3719565"/>
          </a:xfrm>
          <a:prstGeom prst="rect">
            <a:avLst/>
          </a:prstGeom>
        </p:spPr>
        <p:txBody>
          <a:bodyPr anchor="t" rtlCol="false" tIns="0" lIns="0" bIns="0" rIns="0">
            <a:spAutoFit/>
          </a:bodyPr>
          <a:lstStyle/>
          <a:p>
            <a:pPr algn="ctr">
              <a:lnSpc>
                <a:spcPts val="14440"/>
              </a:lnSpc>
            </a:pPr>
            <a:r>
              <a:rPr lang="en-US" sz="13752">
                <a:solidFill>
                  <a:srgbClr val="495324"/>
                </a:solidFill>
                <a:latin typeface="More Sugar"/>
              </a:rPr>
              <a:t>THANK </a:t>
            </a:r>
          </a:p>
          <a:p>
            <a:pPr algn="ctr">
              <a:lnSpc>
                <a:spcPts val="14440"/>
              </a:lnSpc>
            </a:pPr>
            <a:r>
              <a:rPr lang="en-US" sz="13752">
                <a:solidFill>
                  <a:srgbClr val="495324"/>
                </a:solidFill>
                <a:latin typeface="More Sugar"/>
              </a:rPr>
              <a:t>YOU </a:t>
            </a:r>
          </a:p>
        </p:txBody>
      </p:sp>
      <p:sp>
        <p:nvSpPr>
          <p:cNvPr name="Freeform 14" id="14"/>
          <p:cNvSpPr/>
          <p:nvPr/>
        </p:nvSpPr>
        <p:spPr>
          <a:xfrm flipH="false" flipV="false" rot="0">
            <a:off x="2527274" y="5589697"/>
            <a:ext cx="2002874" cy="793866"/>
          </a:xfrm>
          <a:custGeom>
            <a:avLst/>
            <a:gdLst/>
            <a:ahLst/>
            <a:cxnLst/>
            <a:rect r="r" b="b" t="t" l="l"/>
            <a:pathLst>
              <a:path h="793866" w="2002874">
                <a:moveTo>
                  <a:pt x="0" y="0"/>
                </a:moveTo>
                <a:lnTo>
                  <a:pt x="2002874" y="0"/>
                </a:lnTo>
                <a:lnTo>
                  <a:pt x="2002874" y="793866"/>
                </a:lnTo>
                <a:lnTo>
                  <a:pt x="0" y="7938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0965456" y="1731631"/>
            <a:ext cx="1640360" cy="650179"/>
          </a:xfrm>
          <a:custGeom>
            <a:avLst/>
            <a:gdLst/>
            <a:ahLst/>
            <a:cxnLst/>
            <a:rect r="r" b="b" t="t" l="l"/>
            <a:pathLst>
              <a:path h="650179" w="1640360">
                <a:moveTo>
                  <a:pt x="0" y="0"/>
                </a:moveTo>
                <a:lnTo>
                  <a:pt x="1640361" y="0"/>
                </a:lnTo>
                <a:lnTo>
                  <a:pt x="1640361" y="650179"/>
                </a:lnTo>
                <a:lnTo>
                  <a:pt x="0" y="6501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56759" y="2030095"/>
            <a:ext cx="16931241" cy="8573989"/>
            <a:chOff x="0" y="0"/>
            <a:chExt cx="4459257" cy="2258170"/>
          </a:xfrm>
        </p:grpSpPr>
        <p:sp>
          <p:nvSpPr>
            <p:cNvPr name="Freeform 3" id="3"/>
            <p:cNvSpPr/>
            <p:nvPr/>
          </p:nvSpPr>
          <p:spPr>
            <a:xfrm flipH="false" flipV="false" rot="0">
              <a:off x="0" y="0"/>
              <a:ext cx="4459257" cy="2258170"/>
            </a:xfrm>
            <a:custGeom>
              <a:avLst/>
              <a:gdLst/>
              <a:ahLst/>
              <a:cxnLst/>
              <a:rect r="r" b="b" t="t" l="l"/>
              <a:pathLst>
                <a:path h="2258170" w="4459257">
                  <a:moveTo>
                    <a:pt x="0" y="0"/>
                  </a:moveTo>
                  <a:lnTo>
                    <a:pt x="4459257" y="0"/>
                  </a:lnTo>
                  <a:lnTo>
                    <a:pt x="4459257" y="2258170"/>
                  </a:lnTo>
                  <a:lnTo>
                    <a:pt x="0" y="2258170"/>
                  </a:lnTo>
                  <a:close/>
                </a:path>
              </a:pathLst>
            </a:custGeom>
            <a:solidFill>
              <a:srgbClr val="000000">
                <a:alpha val="31765"/>
              </a:srgbClr>
            </a:solidFill>
            <a:ln w="38100" cap="sq">
              <a:solidFill>
                <a:srgbClr val="000000">
                  <a:alpha val="31765"/>
                </a:srgbClr>
              </a:solidFill>
              <a:prstDash val="solid"/>
              <a:miter/>
            </a:ln>
          </p:spPr>
        </p:sp>
        <p:sp>
          <p:nvSpPr>
            <p:cNvPr name="TextBox 4" id="4"/>
            <p:cNvSpPr txBox="true"/>
            <p:nvPr/>
          </p:nvSpPr>
          <p:spPr>
            <a:xfrm>
              <a:off x="0" y="-47625"/>
              <a:ext cx="4459257" cy="2305795"/>
            </a:xfrm>
            <a:prstGeom prst="rect">
              <a:avLst/>
            </a:prstGeom>
          </p:spPr>
          <p:txBody>
            <a:bodyPr anchor="ctr" rtlCol="false" tIns="50800" lIns="50800" bIns="50800" rIns="50800"/>
            <a:lstStyle/>
            <a:p>
              <a:pPr algn="ctr">
                <a:lnSpc>
                  <a:spcPts val="3210"/>
                </a:lnSpc>
              </a:pPr>
            </a:p>
          </p:txBody>
        </p:sp>
      </p:grpSp>
      <p:grpSp>
        <p:nvGrpSpPr>
          <p:cNvPr name="Group 5" id="5"/>
          <p:cNvGrpSpPr/>
          <p:nvPr/>
        </p:nvGrpSpPr>
        <p:grpSpPr>
          <a:xfrm rot="0">
            <a:off x="320026" y="270631"/>
            <a:ext cx="17652244" cy="9645728"/>
            <a:chOff x="0" y="0"/>
            <a:chExt cx="4649151" cy="2540439"/>
          </a:xfrm>
        </p:grpSpPr>
        <p:sp>
          <p:nvSpPr>
            <p:cNvPr name="Freeform 6" id="6"/>
            <p:cNvSpPr/>
            <p:nvPr/>
          </p:nvSpPr>
          <p:spPr>
            <a:xfrm flipH="false" flipV="false" rot="0">
              <a:off x="0" y="0"/>
              <a:ext cx="4649151" cy="2540439"/>
            </a:xfrm>
            <a:custGeom>
              <a:avLst/>
              <a:gdLst/>
              <a:ahLst/>
              <a:cxnLst/>
              <a:rect r="r" b="b" t="t" l="l"/>
              <a:pathLst>
                <a:path h="2540439" w="4649151">
                  <a:moveTo>
                    <a:pt x="4824" y="0"/>
                  </a:moveTo>
                  <a:lnTo>
                    <a:pt x="4644326" y="0"/>
                  </a:lnTo>
                  <a:cubicBezTo>
                    <a:pt x="4645606" y="0"/>
                    <a:pt x="4646833" y="508"/>
                    <a:pt x="4647738" y="1413"/>
                  </a:cubicBezTo>
                  <a:cubicBezTo>
                    <a:pt x="4648643" y="2318"/>
                    <a:pt x="4649151" y="3545"/>
                    <a:pt x="4649151" y="4824"/>
                  </a:cubicBezTo>
                  <a:lnTo>
                    <a:pt x="4649151" y="2535614"/>
                  </a:lnTo>
                  <a:cubicBezTo>
                    <a:pt x="4649151" y="2538279"/>
                    <a:pt x="4646991" y="2540439"/>
                    <a:pt x="4644326" y="2540439"/>
                  </a:cubicBezTo>
                  <a:lnTo>
                    <a:pt x="4824" y="2540439"/>
                  </a:lnTo>
                  <a:cubicBezTo>
                    <a:pt x="2160" y="2540439"/>
                    <a:pt x="0" y="2538279"/>
                    <a:pt x="0" y="2535614"/>
                  </a:cubicBezTo>
                  <a:lnTo>
                    <a:pt x="0" y="4824"/>
                  </a:lnTo>
                  <a:cubicBezTo>
                    <a:pt x="0" y="2160"/>
                    <a:pt x="2160" y="0"/>
                    <a:pt x="4824" y="0"/>
                  </a:cubicBezTo>
                  <a:close/>
                </a:path>
              </a:pathLst>
            </a:custGeom>
            <a:solidFill>
              <a:srgbClr val="FFFFFF"/>
            </a:solidFill>
            <a:ln w="38100" cap="sq">
              <a:solidFill>
                <a:srgbClr val="000000"/>
              </a:solidFill>
              <a:prstDash val="solid"/>
              <a:miter/>
            </a:ln>
          </p:spPr>
        </p:sp>
        <p:sp>
          <p:nvSpPr>
            <p:cNvPr name="TextBox 7" id="7"/>
            <p:cNvSpPr txBox="true"/>
            <p:nvPr/>
          </p:nvSpPr>
          <p:spPr>
            <a:xfrm>
              <a:off x="0" y="-47625"/>
              <a:ext cx="4649151" cy="2588064"/>
            </a:xfrm>
            <a:prstGeom prst="rect">
              <a:avLst/>
            </a:prstGeom>
          </p:spPr>
          <p:txBody>
            <a:bodyPr anchor="ctr" rtlCol="false" tIns="50800" lIns="50800" bIns="50800" rIns="50800"/>
            <a:lstStyle/>
            <a:p>
              <a:pPr algn="ctr">
                <a:lnSpc>
                  <a:spcPts val="3210"/>
                </a:lnSpc>
              </a:pPr>
            </a:p>
          </p:txBody>
        </p:sp>
      </p:grpSp>
      <p:sp>
        <p:nvSpPr>
          <p:cNvPr name="Freeform 8" id="8"/>
          <p:cNvSpPr/>
          <p:nvPr/>
        </p:nvSpPr>
        <p:spPr>
          <a:xfrm flipH="false" flipV="false" rot="0">
            <a:off x="7310334" y="0"/>
            <a:ext cx="3667332" cy="946839"/>
          </a:xfrm>
          <a:custGeom>
            <a:avLst/>
            <a:gdLst/>
            <a:ahLst/>
            <a:cxnLst/>
            <a:rect r="r" b="b" t="t" l="l"/>
            <a:pathLst>
              <a:path h="946839" w="3667332">
                <a:moveTo>
                  <a:pt x="0" y="0"/>
                </a:moveTo>
                <a:lnTo>
                  <a:pt x="3667332" y="0"/>
                </a:lnTo>
                <a:lnTo>
                  <a:pt x="3667332" y="946839"/>
                </a:lnTo>
                <a:lnTo>
                  <a:pt x="0" y="946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445243" y="943752"/>
            <a:ext cx="7401810" cy="1086343"/>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Project Summary</a:t>
            </a:r>
          </a:p>
        </p:txBody>
      </p:sp>
      <p:sp>
        <p:nvSpPr>
          <p:cNvPr name="Freeform 10" id="10"/>
          <p:cNvSpPr/>
          <p:nvPr/>
        </p:nvSpPr>
        <p:spPr>
          <a:xfrm flipH="false" flipV="false" rot="0">
            <a:off x="14471808" y="473419"/>
            <a:ext cx="3500462" cy="857256"/>
          </a:xfrm>
          <a:custGeom>
            <a:avLst/>
            <a:gdLst/>
            <a:ahLst/>
            <a:cxnLst/>
            <a:rect r="r" b="b" t="t" l="l"/>
            <a:pathLst>
              <a:path h="857256" w="3500462">
                <a:moveTo>
                  <a:pt x="0" y="0"/>
                </a:moveTo>
                <a:lnTo>
                  <a:pt x="3500462" y="0"/>
                </a:lnTo>
                <a:lnTo>
                  <a:pt x="3500462" y="857256"/>
                </a:lnTo>
                <a:lnTo>
                  <a:pt x="0" y="857256"/>
                </a:lnTo>
                <a:lnTo>
                  <a:pt x="0" y="0"/>
                </a:lnTo>
                <a:close/>
              </a:path>
            </a:pathLst>
          </a:custGeom>
          <a:blipFill>
            <a:blip r:embed="rId4"/>
            <a:stretch>
              <a:fillRect l="-49" t="0" r="-49" b="0"/>
            </a:stretch>
          </a:blipFill>
        </p:spPr>
      </p:sp>
      <p:sp>
        <p:nvSpPr>
          <p:cNvPr name="TextBox 11" id="11"/>
          <p:cNvSpPr txBox="true"/>
          <p:nvPr/>
        </p:nvSpPr>
        <p:spPr>
          <a:xfrm rot="0">
            <a:off x="547047" y="2606196"/>
            <a:ext cx="17193906" cy="1429847"/>
          </a:xfrm>
          <a:prstGeom prst="rect">
            <a:avLst/>
          </a:prstGeom>
        </p:spPr>
        <p:txBody>
          <a:bodyPr anchor="t" rtlCol="false" tIns="0" lIns="0" bIns="0" rIns="0">
            <a:spAutoFit/>
          </a:bodyPr>
          <a:lstStyle/>
          <a:p>
            <a:pPr algn="l" marL="881265" indent="-440633" lvl="1">
              <a:lnSpc>
                <a:spcPts val="5714"/>
              </a:lnSpc>
              <a:spcBef>
                <a:spcPct val="0"/>
              </a:spcBef>
              <a:buFont typeface="Arial"/>
              <a:buChar char="•"/>
            </a:pPr>
            <a:r>
              <a:rPr lang="en-US" sz="4081">
                <a:solidFill>
                  <a:srgbClr val="01070A"/>
                </a:solidFill>
                <a:latin typeface="Dosis Bold"/>
              </a:rPr>
              <a:t>We did web scrapping on total 2 datasets:  “homicide data” and “violent crime data”.</a:t>
            </a:r>
          </a:p>
        </p:txBody>
      </p:sp>
      <p:sp>
        <p:nvSpPr>
          <p:cNvPr name="TextBox 12" id="12"/>
          <p:cNvSpPr txBox="true"/>
          <p:nvPr/>
        </p:nvSpPr>
        <p:spPr>
          <a:xfrm rot="0">
            <a:off x="549195" y="4607543"/>
            <a:ext cx="17193906" cy="3601547"/>
          </a:xfrm>
          <a:prstGeom prst="rect">
            <a:avLst/>
          </a:prstGeom>
        </p:spPr>
        <p:txBody>
          <a:bodyPr anchor="t" rtlCol="false" tIns="0" lIns="0" bIns="0" rIns="0">
            <a:spAutoFit/>
          </a:bodyPr>
          <a:lstStyle/>
          <a:p>
            <a:pPr algn="l" marL="881265" indent="-440633" lvl="1">
              <a:lnSpc>
                <a:spcPts val="5714"/>
              </a:lnSpc>
              <a:spcBef>
                <a:spcPct val="0"/>
              </a:spcBef>
              <a:buFont typeface="Arial"/>
              <a:buChar char="•"/>
            </a:pPr>
            <a:r>
              <a:rPr lang="en-US" sz="4081">
                <a:solidFill>
                  <a:srgbClr val="01070A"/>
                </a:solidFill>
                <a:latin typeface="Dosis Bold"/>
              </a:rPr>
              <a:t>After performing that, we got to know that USA has highest insights for the same and then we created one we application where we stored our database on “firebase” and our database will run as a “realtime fetching from web scrapping”. Whatever insights we got, we have visualized that  in our .ipynb file and on our web application as well.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56759" y="2030095"/>
            <a:ext cx="16931241" cy="8573989"/>
            <a:chOff x="0" y="0"/>
            <a:chExt cx="4459257" cy="2258170"/>
          </a:xfrm>
        </p:grpSpPr>
        <p:sp>
          <p:nvSpPr>
            <p:cNvPr name="Freeform 3" id="3"/>
            <p:cNvSpPr/>
            <p:nvPr/>
          </p:nvSpPr>
          <p:spPr>
            <a:xfrm flipH="false" flipV="false" rot="0">
              <a:off x="0" y="0"/>
              <a:ext cx="4459257" cy="2258170"/>
            </a:xfrm>
            <a:custGeom>
              <a:avLst/>
              <a:gdLst/>
              <a:ahLst/>
              <a:cxnLst/>
              <a:rect r="r" b="b" t="t" l="l"/>
              <a:pathLst>
                <a:path h="2258170" w="4459257">
                  <a:moveTo>
                    <a:pt x="0" y="0"/>
                  </a:moveTo>
                  <a:lnTo>
                    <a:pt x="4459257" y="0"/>
                  </a:lnTo>
                  <a:lnTo>
                    <a:pt x="4459257" y="2258170"/>
                  </a:lnTo>
                  <a:lnTo>
                    <a:pt x="0" y="2258170"/>
                  </a:lnTo>
                  <a:close/>
                </a:path>
              </a:pathLst>
            </a:custGeom>
            <a:solidFill>
              <a:srgbClr val="000000">
                <a:alpha val="31765"/>
              </a:srgbClr>
            </a:solidFill>
            <a:ln w="38100" cap="sq">
              <a:solidFill>
                <a:srgbClr val="000000">
                  <a:alpha val="31765"/>
                </a:srgbClr>
              </a:solidFill>
              <a:prstDash val="solid"/>
              <a:miter/>
            </a:ln>
          </p:spPr>
        </p:sp>
        <p:sp>
          <p:nvSpPr>
            <p:cNvPr name="TextBox 4" id="4"/>
            <p:cNvSpPr txBox="true"/>
            <p:nvPr/>
          </p:nvSpPr>
          <p:spPr>
            <a:xfrm>
              <a:off x="0" y="-47625"/>
              <a:ext cx="4459257" cy="2305795"/>
            </a:xfrm>
            <a:prstGeom prst="rect">
              <a:avLst/>
            </a:prstGeom>
          </p:spPr>
          <p:txBody>
            <a:bodyPr anchor="ctr" rtlCol="false" tIns="50800" lIns="50800" bIns="50800" rIns="50800"/>
            <a:lstStyle/>
            <a:p>
              <a:pPr algn="ctr">
                <a:lnSpc>
                  <a:spcPts val="3210"/>
                </a:lnSpc>
              </a:pPr>
            </a:p>
          </p:txBody>
        </p:sp>
      </p:grpSp>
      <p:grpSp>
        <p:nvGrpSpPr>
          <p:cNvPr name="Group 5" id="5"/>
          <p:cNvGrpSpPr/>
          <p:nvPr/>
        </p:nvGrpSpPr>
        <p:grpSpPr>
          <a:xfrm rot="0">
            <a:off x="320026" y="270631"/>
            <a:ext cx="17652244" cy="9645728"/>
            <a:chOff x="0" y="0"/>
            <a:chExt cx="4649151" cy="2540439"/>
          </a:xfrm>
        </p:grpSpPr>
        <p:sp>
          <p:nvSpPr>
            <p:cNvPr name="Freeform 6" id="6"/>
            <p:cNvSpPr/>
            <p:nvPr/>
          </p:nvSpPr>
          <p:spPr>
            <a:xfrm flipH="false" flipV="false" rot="0">
              <a:off x="0" y="0"/>
              <a:ext cx="4649151" cy="2540439"/>
            </a:xfrm>
            <a:custGeom>
              <a:avLst/>
              <a:gdLst/>
              <a:ahLst/>
              <a:cxnLst/>
              <a:rect r="r" b="b" t="t" l="l"/>
              <a:pathLst>
                <a:path h="2540439" w="4649151">
                  <a:moveTo>
                    <a:pt x="4824" y="0"/>
                  </a:moveTo>
                  <a:lnTo>
                    <a:pt x="4644326" y="0"/>
                  </a:lnTo>
                  <a:cubicBezTo>
                    <a:pt x="4645606" y="0"/>
                    <a:pt x="4646833" y="508"/>
                    <a:pt x="4647738" y="1413"/>
                  </a:cubicBezTo>
                  <a:cubicBezTo>
                    <a:pt x="4648643" y="2318"/>
                    <a:pt x="4649151" y="3545"/>
                    <a:pt x="4649151" y="4824"/>
                  </a:cubicBezTo>
                  <a:lnTo>
                    <a:pt x="4649151" y="2535614"/>
                  </a:lnTo>
                  <a:cubicBezTo>
                    <a:pt x="4649151" y="2538279"/>
                    <a:pt x="4646991" y="2540439"/>
                    <a:pt x="4644326" y="2540439"/>
                  </a:cubicBezTo>
                  <a:lnTo>
                    <a:pt x="4824" y="2540439"/>
                  </a:lnTo>
                  <a:cubicBezTo>
                    <a:pt x="2160" y="2540439"/>
                    <a:pt x="0" y="2538279"/>
                    <a:pt x="0" y="2535614"/>
                  </a:cubicBezTo>
                  <a:lnTo>
                    <a:pt x="0" y="4824"/>
                  </a:lnTo>
                  <a:cubicBezTo>
                    <a:pt x="0" y="2160"/>
                    <a:pt x="2160" y="0"/>
                    <a:pt x="4824" y="0"/>
                  </a:cubicBezTo>
                  <a:close/>
                </a:path>
              </a:pathLst>
            </a:custGeom>
            <a:solidFill>
              <a:srgbClr val="FFFFFF"/>
            </a:solidFill>
            <a:ln w="38100" cap="sq">
              <a:solidFill>
                <a:srgbClr val="000000"/>
              </a:solidFill>
              <a:prstDash val="solid"/>
              <a:miter/>
            </a:ln>
          </p:spPr>
        </p:sp>
        <p:sp>
          <p:nvSpPr>
            <p:cNvPr name="TextBox 7" id="7"/>
            <p:cNvSpPr txBox="true"/>
            <p:nvPr/>
          </p:nvSpPr>
          <p:spPr>
            <a:xfrm>
              <a:off x="0" y="-47625"/>
              <a:ext cx="4649151" cy="2588064"/>
            </a:xfrm>
            <a:prstGeom prst="rect">
              <a:avLst/>
            </a:prstGeom>
          </p:spPr>
          <p:txBody>
            <a:bodyPr anchor="ctr" rtlCol="false" tIns="50800" lIns="50800" bIns="50800" rIns="50800"/>
            <a:lstStyle/>
            <a:p>
              <a:pPr algn="ctr">
                <a:lnSpc>
                  <a:spcPts val="3210"/>
                </a:lnSpc>
              </a:pPr>
            </a:p>
          </p:txBody>
        </p:sp>
      </p:grpSp>
      <p:sp>
        <p:nvSpPr>
          <p:cNvPr name="Freeform 8" id="8"/>
          <p:cNvSpPr/>
          <p:nvPr/>
        </p:nvSpPr>
        <p:spPr>
          <a:xfrm flipH="false" flipV="false" rot="0">
            <a:off x="7310334" y="0"/>
            <a:ext cx="3667332" cy="946839"/>
          </a:xfrm>
          <a:custGeom>
            <a:avLst/>
            <a:gdLst/>
            <a:ahLst/>
            <a:cxnLst/>
            <a:rect r="r" b="b" t="t" l="l"/>
            <a:pathLst>
              <a:path h="946839" w="3667332">
                <a:moveTo>
                  <a:pt x="0" y="0"/>
                </a:moveTo>
                <a:lnTo>
                  <a:pt x="3667332" y="0"/>
                </a:lnTo>
                <a:lnTo>
                  <a:pt x="3667332" y="946839"/>
                </a:lnTo>
                <a:lnTo>
                  <a:pt x="0" y="946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877758" y="1024592"/>
            <a:ext cx="12078443" cy="1086343"/>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Project Summary (Continued)</a:t>
            </a:r>
          </a:p>
        </p:txBody>
      </p:sp>
      <p:sp>
        <p:nvSpPr>
          <p:cNvPr name="Freeform 10" id="10"/>
          <p:cNvSpPr/>
          <p:nvPr/>
        </p:nvSpPr>
        <p:spPr>
          <a:xfrm flipH="false" flipV="false" rot="0">
            <a:off x="14471808" y="473419"/>
            <a:ext cx="3500462" cy="857256"/>
          </a:xfrm>
          <a:custGeom>
            <a:avLst/>
            <a:gdLst/>
            <a:ahLst/>
            <a:cxnLst/>
            <a:rect r="r" b="b" t="t" l="l"/>
            <a:pathLst>
              <a:path h="857256" w="3500462">
                <a:moveTo>
                  <a:pt x="0" y="0"/>
                </a:moveTo>
                <a:lnTo>
                  <a:pt x="3500462" y="0"/>
                </a:lnTo>
                <a:lnTo>
                  <a:pt x="3500462" y="857256"/>
                </a:lnTo>
                <a:lnTo>
                  <a:pt x="0" y="857256"/>
                </a:lnTo>
                <a:lnTo>
                  <a:pt x="0" y="0"/>
                </a:lnTo>
                <a:close/>
              </a:path>
            </a:pathLst>
          </a:custGeom>
          <a:blipFill>
            <a:blip r:embed="rId4"/>
            <a:stretch>
              <a:fillRect l="-49" t="0" r="-49" b="0"/>
            </a:stretch>
          </a:blipFill>
        </p:spPr>
      </p:sp>
      <p:sp>
        <p:nvSpPr>
          <p:cNvPr name="TextBox 11" id="11"/>
          <p:cNvSpPr txBox="true"/>
          <p:nvPr/>
        </p:nvSpPr>
        <p:spPr>
          <a:xfrm rot="0">
            <a:off x="320026" y="2516490"/>
            <a:ext cx="17193906" cy="1429847"/>
          </a:xfrm>
          <a:prstGeom prst="rect">
            <a:avLst/>
          </a:prstGeom>
        </p:spPr>
        <p:txBody>
          <a:bodyPr anchor="t" rtlCol="false" tIns="0" lIns="0" bIns="0" rIns="0">
            <a:spAutoFit/>
          </a:bodyPr>
          <a:lstStyle/>
          <a:p>
            <a:pPr algn="l" marL="881265" indent="-440633" lvl="1">
              <a:lnSpc>
                <a:spcPts val="5714"/>
              </a:lnSpc>
              <a:spcBef>
                <a:spcPct val="0"/>
              </a:spcBef>
              <a:buFont typeface="Arial"/>
              <a:buChar char="•"/>
            </a:pPr>
            <a:r>
              <a:rPr lang="en-US" sz="4081">
                <a:solidFill>
                  <a:srgbClr val="01070A"/>
                </a:solidFill>
                <a:latin typeface="Dosis Bold"/>
              </a:rPr>
              <a:t>First, when we go to our web application there is one “Login Page” and then after logged in successfully we will be in our application.</a:t>
            </a:r>
          </a:p>
        </p:txBody>
      </p:sp>
      <p:sp>
        <p:nvSpPr>
          <p:cNvPr name="TextBox 12" id="12"/>
          <p:cNvSpPr txBox="true"/>
          <p:nvPr/>
        </p:nvSpPr>
        <p:spPr>
          <a:xfrm rot="0">
            <a:off x="320026" y="4060636"/>
            <a:ext cx="17193906" cy="1429847"/>
          </a:xfrm>
          <a:prstGeom prst="rect">
            <a:avLst/>
          </a:prstGeom>
        </p:spPr>
        <p:txBody>
          <a:bodyPr anchor="t" rtlCol="false" tIns="0" lIns="0" bIns="0" rIns="0">
            <a:spAutoFit/>
          </a:bodyPr>
          <a:lstStyle/>
          <a:p>
            <a:pPr algn="l" marL="881265" indent="-440633" lvl="1">
              <a:lnSpc>
                <a:spcPts val="5714"/>
              </a:lnSpc>
              <a:spcBef>
                <a:spcPct val="0"/>
              </a:spcBef>
              <a:buFont typeface="Arial"/>
              <a:buChar char="•"/>
            </a:pPr>
            <a:r>
              <a:rPr lang="en-US" sz="4081">
                <a:solidFill>
                  <a:srgbClr val="01070A"/>
                </a:solidFill>
                <a:latin typeface="Dosis Bold"/>
              </a:rPr>
              <a:t>Mainly, we have added “Home Page” where all information of our project will fetched and printed as a real time running from firebase database.</a:t>
            </a:r>
          </a:p>
        </p:txBody>
      </p:sp>
      <p:sp>
        <p:nvSpPr>
          <p:cNvPr name="TextBox 13" id="13"/>
          <p:cNvSpPr txBox="true"/>
          <p:nvPr/>
        </p:nvSpPr>
        <p:spPr>
          <a:xfrm rot="0">
            <a:off x="320026" y="5604783"/>
            <a:ext cx="17193906" cy="1429847"/>
          </a:xfrm>
          <a:prstGeom prst="rect">
            <a:avLst/>
          </a:prstGeom>
        </p:spPr>
        <p:txBody>
          <a:bodyPr anchor="t" rtlCol="false" tIns="0" lIns="0" bIns="0" rIns="0">
            <a:spAutoFit/>
          </a:bodyPr>
          <a:lstStyle/>
          <a:p>
            <a:pPr algn="l" marL="881265" indent="-440633" lvl="1">
              <a:lnSpc>
                <a:spcPts val="5714"/>
              </a:lnSpc>
              <a:spcBef>
                <a:spcPct val="0"/>
              </a:spcBef>
              <a:buFont typeface="Arial"/>
              <a:buChar char="•"/>
            </a:pPr>
            <a:r>
              <a:rPr lang="en-US" sz="4081">
                <a:solidFill>
                  <a:srgbClr val="01070A"/>
                </a:solidFill>
                <a:latin typeface="Dosis Bold"/>
              </a:rPr>
              <a:t>Then, we have our “dashboard” where all the insights are visualized properly with different types of plots and graphs.</a:t>
            </a:r>
          </a:p>
        </p:txBody>
      </p:sp>
      <p:sp>
        <p:nvSpPr>
          <p:cNvPr name="TextBox 14" id="14"/>
          <p:cNvSpPr txBox="true"/>
          <p:nvPr/>
        </p:nvSpPr>
        <p:spPr>
          <a:xfrm rot="0">
            <a:off x="320026" y="7148930"/>
            <a:ext cx="17193906" cy="1429847"/>
          </a:xfrm>
          <a:prstGeom prst="rect">
            <a:avLst/>
          </a:prstGeom>
        </p:spPr>
        <p:txBody>
          <a:bodyPr anchor="t" rtlCol="false" tIns="0" lIns="0" bIns="0" rIns="0">
            <a:spAutoFit/>
          </a:bodyPr>
          <a:lstStyle/>
          <a:p>
            <a:pPr algn="l" marL="881265" indent="-440633" lvl="1">
              <a:lnSpc>
                <a:spcPts val="5714"/>
              </a:lnSpc>
              <a:spcBef>
                <a:spcPct val="0"/>
              </a:spcBef>
              <a:buFont typeface="Arial"/>
              <a:buChar char="•"/>
            </a:pPr>
            <a:r>
              <a:rPr lang="en-US" sz="4081">
                <a:solidFill>
                  <a:srgbClr val="01070A"/>
                </a:solidFill>
                <a:latin typeface="Dosis Bold"/>
              </a:rPr>
              <a:t>At the end, we have our “About Us” page where name and picture of our team members are included.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00022" y="4114339"/>
            <a:ext cx="9931470" cy="2564125"/>
          </a:xfrm>
          <a:custGeom>
            <a:avLst/>
            <a:gdLst/>
            <a:ahLst/>
            <a:cxnLst/>
            <a:rect r="r" b="b" t="t" l="l"/>
            <a:pathLst>
              <a:path h="2564125" w="9931470">
                <a:moveTo>
                  <a:pt x="0" y="0"/>
                </a:moveTo>
                <a:lnTo>
                  <a:pt x="9931471" y="0"/>
                </a:lnTo>
                <a:lnTo>
                  <a:pt x="9931471" y="2564125"/>
                </a:lnTo>
                <a:lnTo>
                  <a:pt x="0" y="2564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16735" y="4506763"/>
            <a:ext cx="8098045" cy="1779278"/>
          </a:xfrm>
          <a:prstGeom prst="rect">
            <a:avLst/>
          </a:prstGeom>
        </p:spPr>
        <p:txBody>
          <a:bodyPr anchor="t" rtlCol="false" tIns="0" lIns="0" bIns="0" rIns="0">
            <a:spAutoFit/>
          </a:bodyPr>
          <a:lstStyle/>
          <a:p>
            <a:pPr algn="ctr">
              <a:lnSpc>
                <a:spcPts val="6240"/>
              </a:lnSpc>
            </a:pPr>
            <a:r>
              <a:rPr lang="en-US" sz="6500">
                <a:solidFill>
                  <a:srgbClr val="1D6193"/>
                </a:solidFill>
                <a:latin typeface="Jua"/>
              </a:rPr>
              <a:t>WEB SCRAPPING FOR HOMICIDE DATA</a:t>
            </a:r>
          </a:p>
        </p:txBody>
      </p:sp>
      <p:sp>
        <p:nvSpPr>
          <p:cNvPr name="Freeform 4" id="4"/>
          <p:cNvSpPr/>
          <p:nvPr/>
        </p:nvSpPr>
        <p:spPr>
          <a:xfrm flipH="false" flipV="false" rot="0">
            <a:off x="15972863" y="7791877"/>
            <a:ext cx="1885377" cy="2495123"/>
          </a:xfrm>
          <a:custGeom>
            <a:avLst/>
            <a:gdLst/>
            <a:ahLst/>
            <a:cxnLst/>
            <a:rect r="r" b="b" t="t" l="l"/>
            <a:pathLst>
              <a:path h="2495123" w="1885377">
                <a:moveTo>
                  <a:pt x="0" y="0"/>
                </a:moveTo>
                <a:lnTo>
                  <a:pt x="1885377" y="0"/>
                </a:lnTo>
                <a:lnTo>
                  <a:pt x="1885377" y="2495123"/>
                </a:lnTo>
                <a:lnTo>
                  <a:pt x="0" y="2495123"/>
                </a:lnTo>
                <a:lnTo>
                  <a:pt x="0" y="0"/>
                </a:lnTo>
                <a:close/>
              </a:path>
            </a:pathLst>
          </a:custGeom>
          <a:blipFill>
            <a:blip r:embed="rId4"/>
            <a:stretch>
              <a:fillRect l="0" t="0" r="0" b="0"/>
            </a:stretch>
          </a:blipFill>
        </p:spPr>
      </p:sp>
      <p:sp>
        <p:nvSpPr>
          <p:cNvPr name="Freeform 5" id="5"/>
          <p:cNvSpPr/>
          <p:nvPr/>
        </p:nvSpPr>
        <p:spPr>
          <a:xfrm flipH="false" flipV="false" rot="0">
            <a:off x="353920" y="411909"/>
            <a:ext cx="1885377" cy="2495123"/>
          </a:xfrm>
          <a:custGeom>
            <a:avLst/>
            <a:gdLst/>
            <a:ahLst/>
            <a:cxnLst/>
            <a:rect r="r" b="b" t="t" l="l"/>
            <a:pathLst>
              <a:path h="2495123" w="1885377">
                <a:moveTo>
                  <a:pt x="0" y="0"/>
                </a:moveTo>
                <a:lnTo>
                  <a:pt x="1885377" y="0"/>
                </a:lnTo>
                <a:lnTo>
                  <a:pt x="1885377" y="2495122"/>
                </a:lnTo>
                <a:lnTo>
                  <a:pt x="0" y="2495122"/>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244806" y="1028700"/>
            <a:ext cx="17798388" cy="8352167"/>
          </a:xfrm>
          <a:custGeom>
            <a:avLst/>
            <a:gdLst/>
            <a:ahLst/>
            <a:cxnLst/>
            <a:rect r="r" b="b" t="t" l="l"/>
            <a:pathLst>
              <a:path h="8352167" w="17798388">
                <a:moveTo>
                  <a:pt x="0" y="0"/>
                </a:moveTo>
                <a:lnTo>
                  <a:pt x="17798388" y="0"/>
                </a:lnTo>
                <a:lnTo>
                  <a:pt x="17798388" y="8352167"/>
                </a:lnTo>
                <a:lnTo>
                  <a:pt x="0" y="8352167"/>
                </a:lnTo>
                <a:lnTo>
                  <a:pt x="0" y="0"/>
                </a:lnTo>
                <a:close/>
              </a:path>
            </a:pathLst>
          </a:custGeom>
          <a:blipFill>
            <a:blip r:embed="rId4"/>
            <a:stretch>
              <a:fillRect l="-4369" t="0" r="-4369"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255348" y="1078475"/>
            <a:ext cx="17777304" cy="8179825"/>
          </a:xfrm>
          <a:custGeom>
            <a:avLst/>
            <a:gdLst/>
            <a:ahLst/>
            <a:cxnLst/>
            <a:rect r="r" b="b" t="t" l="l"/>
            <a:pathLst>
              <a:path h="8179825" w="17777304">
                <a:moveTo>
                  <a:pt x="0" y="0"/>
                </a:moveTo>
                <a:lnTo>
                  <a:pt x="17777304" y="0"/>
                </a:lnTo>
                <a:lnTo>
                  <a:pt x="17777304" y="8179825"/>
                </a:lnTo>
                <a:lnTo>
                  <a:pt x="0" y="8179825"/>
                </a:lnTo>
                <a:lnTo>
                  <a:pt x="0" y="0"/>
                </a:lnTo>
                <a:close/>
              </a:path>
            </a:pathLst>
          </a:custGeom>
          <a:blipFill>
            <a:blip r:embed="rId4"/>
            <a:stretch>
              <a:fillRect l="-7150" t="0" r="-715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00022" y="4114339"/>
            <a:ext cx="9931470" cy="2564125"/>
          </a:xfrm>
          <a:custGeom>
            <a:avLst/>
            <a:gdLst/>
            <a:ahLst/>
            <a:cxnLst/>
            <a:rect r="r" b="b" t="t" l="l"/>
            <a:pathLst>
              <a:path h="2564125" w="9931470">
                <a:moveTo>
                  <a:pt x="0" y="0"/>
                </a:moveTo>
                <a:lnTo>
                  <a:pt x="9931471" y="0"/>
                </a:lnTo>
                <a:lnTo>
                  <a:pt x="9931471" y="2564125"/>
                </a:lnTo>
                <a:lnTo>
                  <a:pt x="0" y="2564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28314" y="4506763"/>
            <a:ext cx="8674887" cy="1779278"/>
          </a:xfrm>
          <a:prstGeom prst="rect">
            <a:avLst/>
          </a:prstGeom>
        </p:spPr>
        <p:txBody>
          <a:bodyPr anchor="t" rtlCol="false" tIns="0" lIns="0" bIns="0" rIns="0">
            <a:spAutoFit/>
          </a:bodyPr>
          <a:lstStyle/>
          <a:p>
            <a:pPr algn="ctr">
              <a:lnSpc>
                <a:spcPts val="6240"/>
              </a:lnSpc>
            </a:pPr>
            <a:r>
              <a:rPr lang="en-US" sz="6500">
                <a:solidFill>
                  <a:srgbClr val="1D6193"/>
                </a:solidFill>
                <a:latin typeface="Jua"/>
              </a:rPr>
              <a:t>WEB SCRAPPING FOR VIOLENT CRIME DATA</a:t>
            </a:r>
          </a:p>
        </p:txBody>
      </p:sp>
      <p:sp>
        <p:nvSpPr>
          <p:cNvPr name="Freeform 4" id="4"/>
          <p:cNvSpPr/>
          <p:nvPr/>
        </p:nvSpPr>
        <p:spPr>
          <a:xfrm flipH="false" flipV="false" rot="0">
            <a:off x="15972863" y="7791877"/>
            <a:ext cx="1885377" cy="2495123"/>
          </a:xfrm>
          <a:custGeom>
            <a:avLst/>
            <a:gdLst/>
            <a:ahLst/>
            <a:cxnLst/>
            <a:rect r="r" b="b" t="t" l="l"/>
            <a:pathLst>
              <a:path h="2495123" w="1885377">
                <a:moveTo>
                  <a:pt x="0" y="0"/>
                </a:moveTo>
                <a:lnTo>
                  <a:pt x="1885377" y="0"/>
                </a:lnTo>
                <a:lnTo>
                  <a:pt x="1885377" y="2495123"/>
                </a:lnTo>
                <a:lnTo>
                  <a:pt x="0" y="2495123"/>
                </a:lnTo>
                <a:lnTo>
                  <a:pt x="0" y="0"/>
                </a:lnTo>
                <a:close/>
              </a:path>
            </a:pathLst>
          </a:custGeom>
          <a:blipFill>
            <a:blip r:embed="rId4"/>
            <a:stretch>
              <a:fillRect l="0" t="0" r="0" b="0"/>
            </a:stretch>
          </a:blipFill>
        </p:spPr>
      </p:sp>
      <p:sp>
        <p:nvSpPr>
          <p:cNvPr name="Freeform 5" id="5"/>
          <p:cNvSpPr/>
          <p:nvPr/>
        </p:nvSpPr>
        <p:spPr>
          <a:xfrm flipH="false" flipV="false" rot="0">
            <a:off x="353920" y="411909"/>
            <a:ext cx="1885377" cy="2495123"/>
          </a:xfrm>
          <a:custGeom>
            <a:avLst/>
            <a:gdLst/>
            <a:ahLst/>
            <a:cxnLst/>
            <a:rect r="r" b="b" t="t" l="l"/>
            <a:pathLst>
              <a:path h="2495123" w="1885377">
                <a:moveTo>
                  <a:pt x="0" y="0"/>
                </a:moveTo>
                <a:lnTo>
                  <a:pt x="1885377" y="0"/>
                </a:lnTo>
                <a:lnTo>
                  <a:pt x="1885377" y="2495122"/>
                </a:lnTo>
                <a:lnTo>
                  <a:pt x="0" y="2495122"/>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38516">
            <a:off x="-4223275" y="2298187"/>
            <a:ext cx="12720832" cy="7552904"/>
            <a:chOff x="0" y="0"/>
            <a:chExt cx="16961109" cy="10070539"/>
          </a:xfrm>
        </p:grpSpPr>
        <p:sp>
          <p:nvSpPr>
            <p:cNvPr name="Freeform 3" id="3"/>
            <p:cNvSpPr/>
            <p:nvPr/>
          </p:nvSpPr>
          <p:spPr>
            <a:xfrm flipH="false" flipV="false" rot="-278853">
              <a:off x="461976" y="3440322"/>
              <a:ext cx="16283620" cy="5980348"/>
            </a:xfrm>
            <a:custGeom>
              <a:avLst/>
              <a:gdLst/>
              <a:ahLst/>
              <a:cxnLst/>
              <a:rect r="r" b="b" t="t" l="l"/>
              <a:pathLst>
                <a:path h="5980348" w="16283620">
                  <a:moveTo>
                    <a:pt x="0" y="0"/>
                  </a:moveTo>
                  <a:lnTo>
                    <a:pt x="16283621" y="0"/>
                  </a:lnTo>
                  <a:lnTo>
                    <a:pt x="16283621" y="5980349"/>
                  </a:lnTo>
                  <a:lnTo>
                    <a:pt x="0" y="5980349"/>
                  </a:lnTo>
                  <a:lnTo>
                    <a:pt x="0" y="0"/>
                  </a:lnTo>
                  <a:close/>
                </a:path>
              </a:pathLst>
            </a:custGeom>
            <a:blipFill>
              <a:blip r:embed="rId2"/>
              <a:stretch>
                <a:fillRect l="-33561" t="0" r="-39267" b="0"/>
              </a:stretch>
            </a:blipFill>
          </p:spPr>
        </p:sp>
        <p:sp>
          <p:nvSpPr>
            <p:cNvPr name="Freeform 4" id="4"/>
            <p:cNvSpPr/>
            <p:nvPr/>
          </p:nvSpPr>
          <p:spPr>
            <a:xfrm flipH="false" flipV="false" rot="10516286">
              <a:off x="218784" y="660995"/>
              <a:ext cx="16283620" cy="5980348"/>
            </a:xfrm>
            <a:custGeom>
              <a:avLst/>
              <a:gdLst/>
              <a:ahLst/>
              <a:cxnLst/>
              <a:rect r="r" b="b" t="t" l="l"/>
              <a:pathLst>
                <a:path h="5980348" w="16283620">
                  <a:moveTo>
                    <a:pt x="0" y="0"/>
                  </a:moveTo>
                  <a:lnTo>
                    <a:pt x="16283621" y="0"/>
                  </a:lnTo>
                  <a:lnTo>
                    <a:pt x="16283621" y="5980348"/>
                  </a:lnTo>
                  <a:lnTo>
                    <a:pt x="0" y="5980348"/>
                  </a:lnTo>
                  <a:lnTo>
                    <a:pt x="0" y="0"/>
                  </a:lnTo>
                  <a:close/>
                </a:path>
              </a:pathLst>
            </a:custGeom>
            <a:blipFill>
              <a:blip r:embed="rId2"/>
              <a:stretch>
                <a:fillRect l="-33561" t="0" r="-39267" b="0"/>
              </a:stretch>
            </a:blipFill>
          </p:spPr>
        </p:sp>
      </p:grpSp>
      <p:sp>
        <p:nvSpPr>
          <p:cNvPr name="Freeform 5" id="5"/>
          <p:cNvSpPr/>
          <p:nvPr/>
        </p:nvSpPr>
        <p:spPr>
          <a:xfrm flipH="false" flipV="false" rot="-5608610">
            <a:off x="11415362" y="3506116"/>
            <a:ext cx="11687877" cy="4292508"/>
          </a:xfrm>
          <a:custGeom>
            <a:avLst/>
            <a:gdLst/>
            <a:ahLst/>
            <a:cxnLst/>
            <a:rect r="r" b="b" t="t" l="l"/>
            <a:pathLst>
              <a:path h="4292508" w="11687877">
                <a:moveTo>
                  <a:pt x="0" y="0"/>
                </a:moveTo>
                <a:lnTo>
                  <a:pt x="11687876" y="0"/>
                </a:lnTo>
                <a:lnTo>
                  <a:pt x="11687876" y="4292508"/>
                </a:lnTo>
                <a:lnTo>
                  <a:pt x="0" y="4292508"/>
                </a:lnTo>
                <a:lnTo>
                  <a:pt x="0" y="0"/>
                </a:lnTo>
                <a:close/>
              </a:path>
            </a:pathLst>
          </a:custGeom>
          <a:blipFill>
            <a:blip r:embed="rId3"/>
            <a:stretch>
              <a:fillRect l="-33561" t="0" r="-39267" b="0"/>
            </a:stretch>
          </a:blipFill>
        </p:spPr>
      </p:sp>
      <p:sp>
        <p:nvSpPr>
          <p:cNvPr name="Freeform 6" id="6"/>
          <p:cNvSpPr/>
          <p:nvPr/>
        </p:nvSpPr>
        <p:spPr>
          <a:xfrm flipH="false" flipV="false" rot="0">
            <a:off x="508764" y="936377"/>
            <a:ext cx="16970653" cy="8435777"/>
          </a:xfrm>
          <a:custGeom>
            <a:avLst/>
            <a:gdLst/>
            <a:ahLst/>
            <a:cxnLst/>
            <a:rect r="r" b="b" t="t" l="l"/>
            <a:pathLst>
              <a:path h="8435777" w="16970653">
                <a:moveTo>
                  <a:pt x="0" y="0"/>
                </a:moveTo>
                <a:lnTo>
                  <a:pt x="16970654" y="0"/>
                </a:lnTo>
                <a:lnTo>
                  <a:pt x="16970654" y="8435778"/>
                </a:lnTo>
                <a:lnTo>
                  <a:pt x="0" y="8435778"/>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DAF2D74TXVw</dc:identifier>
  <dcterms:modified xsi:type="dcterms:W3CDTF">2011-08-01T06:04:30Z</dcterms:modified>
  <cp:revision>1</cp:revision>
  <dc:title>Copy of Copy of White Illustrative Creative Literature Project Presentation</dc:title>
</cp:coreProperties>
</file>